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4" r:id="rId1"/>
  </p:sldMasterIdLst>
  <p:notesMasterIdLst>
    <p:notesMasterId r:id="rId14"/>
  </p:notesMasterIdLst>
  <p:sldIdLst>
    <p:sldId id="322" r:id="rId2"/>
    <p:sldId id="323" r:id="rId3"/>
    <p:sldId id="304" r:id="rId4"/>
    <p:sldId id="307" r:id="rId5"/>
    <p:sldId id="312" r:id="rId6"/>
    <p:sldId id="313" r:id="rId7"/>
    <p:sldId id="315" r:id="rId8"/>
    <p:sldId id="320" r:id="rId9"/>
    <p:sldId id="321" r:id="rId10"/>
    <p:sldId id="314" r:id="rId11"/>
    <p:sldId id="324" r:id="rId12"/>
    <p:sldId id="267" r:id="rId13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C"/>
    <a:srgbClr val="629DD1"/>
    <a:srgbClr val="595959"/>
    <a:srgbClr val="ACCCFA"/>
    <a:srgbClr val="DBD7CD"/>
    <a:srgbClr val="4966AC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3" autoAdjust="0"/>
    <p:restoredTop sz="90141" autoAdjust="0"/>
  </p:normalViewPr>
  <p:slideViewPr>
    <p:cSldViewPr snapToGrid="0">
      <p:cViewPr varScale="1">
        <p:scale>
          <a:sx n="78" d="100"/>
          <a:sy n="78" d="100"/>
        </p:scale>
        <p:origin x="104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11FF-81F6-17F5-7F78-2C73B84D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9AC77-B53B-6FC0-7E88-A81986C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BD9492-9C73-F3CE-5FD7-C6821F45E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3DE5A-376F-A510-F6B8-53D37D160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2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88F97-160B-D5B7-E08E-6712BE3EE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52288D8-C470-4070-3CBE-2346E0C19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D81E39-5DA8-2367-5992-EFEE7F605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E4D108-93D5-D8E9-BB09-670E3FB78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32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17FE-BAED-F687-413F-D7A79372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A0424FA-BA4A-C4EF-E2FD-EC69AAB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4C3202-2335-8DEB-5BE1-06820C4E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42F04F-D416-64C5-1A41-646F9E8B1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D7020-6D29-0ABD-F65E-89CEE4B2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0362E50-CCAB-1B75-E66F-70EDA26A6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E2EBEA-575C-2F94-B212-F962E1CC3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9E923-DE31-5FE9-8CCD-4E0EA772D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759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15911-9650-F142-8BA4-1A0F58B3C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DB829E5-F94A-0B54-D702-B13EC7A65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E264B08-D95C-FF26-2268-C8A77294DA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984C-D535-F811-E138-AB42F5A253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8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54E096-32DD-7577-AB3F-7ECCC37CE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EBFD3-6A63-420F-8DC4-FED04B15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ED924-BB76-FDC7-EC92-B0D620BA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873" y="64718"/>
            <a:ext cx="710330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База для проведения исследования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80292-0BD3-2900-5005-881EC73BA224}"/>
              </a:ext>
            </a:extLst>
          </p:cNvPr>
          <p:cNvSpPr txBox="1"/>
          <p:nvPr/>
        </p:nvSpPr>
        <p:spPr>
          <a:xfrm>
            <a:off x="262003" y="1359733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(научный отдел(-ы) и/или иная организация, на базе которой будет набираться материал)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BC8D859-52D9-87D2-92E0-22CAF811E0F1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7D6424E-7BE5-1CAA-41ED-34AFBE2D4448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9FE24D8-88F9-82AF-44E6-D6BE9951478D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663CF-06A1-B878-5AE8-A9BF973505AB}"/>
              </a:ext>
            </a:extLst>
          </p:cNvPr>
          <p:cNvSpPr txBox="1"/>
          <p:nvPr/>
        </p:nvSpPr>
        <p:spPr>
          <a:xfrm>
            <a:off x="11403767" y="6255260"/>
            <a:ext cx="3893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B65170-6B77-F4CE-205E-3B2097D78ABC}"/>
              </a:ext>
            </a:extLst>
          </p:cNvPr>
          <p:cNvSpPr txBox="1"/>
          <p:nvPr/>
        </p:nvSpPr>
        <p:spPr>
          <a:xfrm>
            <a:off x="3824748" y="6255261"/>
            <a:ext cx="45425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4955E7-714E-6EBE-DC54-D66DB199D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428569" y="101991"/>
            <a:ext cx="736436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Требования к научному руководителю аспиранта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3696929" y="6255261"/>
            <a:ext cx="45621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D676F0-E4B8-3832-D527-C22A7B594B8F}"/>
              </a:ext>
            </a:extLst>
          </p:cNvPr>
          <p:cNvSpPr txBox="1"/>
          <p:nvPr/>
        </p:nvSpPr>
        <p:spPr>
          <a:xfrm>
            <a:off x="619432" y="1183174"/>
            <a:ext cx="1039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C805B4-32E1-0BF8-62FC-EDD999D8107C}"/>
              </a:ext>
            </a:extLst>
          </p:cNvPr>
          <p:cNvSpPr txBox="1"/>
          <p:nvPr/>
        </p:nvSpPr>
        <p:spPr>
          <a:xfrm>
            <a:off x="823285" y="1412844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(описать достижения кандидата на должность научного руководителя)</a:t>
            </a:r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ED0E11B-F680-F570-0D62-34BAAA234E47}"/>
              </a:ext>
            </a:extLst>
          </p:cNvPr>
          <p:cNvSpPr/>
          <p:nvPr/>
        </p:nvSpPr>
        <p:spPr bwMode="auto">
          <a:xfrm>
            <a:off x="1499487" y="2709958"/>
            <a:ext cx="8632585" cy="2067315"/>
          </a:xfrm>
          <a:prstGeom prst="wedgeRoundRectCallout">
            <a:avLst>
              <a:gd name="adj1" fmla="val -22721"/>
              <a:gd name="adj2" fmla="val -85082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Научный руководитель аспиранта должен отвечать следующим требованиям: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ученую степень доктора наук, или в отдельных случаях по решению ФГБНУ НЦПЗ ученую степень кандидата наук, или ученую степень, полученную в иностранном государстве, признаваемую в Российской Федерации;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научную (научно-исследовательскую) деятельность (участвовать в осуществлении такой деятельности) по соответствующему направлению исследований в рамках научной специальности за последние 3 года;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публикации по результатам осуществления указанной научной (научно-исследовательской) деятельности в рецензируемых отечественных и (или) зарубежных научных журналах и изданиях;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апробацию результатов указанной научной (научно-исследовательской) деятельности, в том числе участвовать с докладами по тематике научной (научно-исследовательской) деятельности на российских и (или) международных конференциях, за последние 3 года.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695F8C-BF50-0E39-ED44-0DB1B6C85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717611" y="505940"/>
            <a:ext cx="335617" cy="11715463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3559277" y="6255261"/>
            <a:ext cx="452045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0301DDC-DC48-570E-E7AF-F00C0C5A7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4077" y="6356350"/>
            <a:ext cx="4508527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763962-437B-C22D-3345-4E7AB707F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17" y="1683776"/>
            <a:ext cx="2554999" cy="110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422412" y="1216481"/>
            <a:ext cx="1083400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диссертации</a:t>
            </a:r>
            <a:endParaRPr lang="en-US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специальность</a:t>
            </a:r>
            <a:endParaRPr lang="ru-RU" altLang="en-US" sz="2400" i="1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Отрасль науки</a:t>
            </a:r>
            <a:endParaRPr lang="ru-RU" altLang="en-US" sz="16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аспиранта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аучн</a:t>
            </a:r>
            <a:r>
              <a:rPr lang="ru-RU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ый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руководител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ь</a:t>
            </a:r>
            <a:endParaRPr lang="en-US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должность, степень, звание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кругленная прямоугольная выноска 17">
            <a:extLst>
              <a:ext uri="{FF2B5EF4-FFF2-40B4-BE49-F238E27FC236}">
                <a16:creationId xmlns:a16="http://schemas.microsoft.com/office/drawing/2014/main" id="{4BFA87D6-AC13-E701-6B33-5C87E2F7A753}"/>
              </a:ext>
            </a:extLst>
          </p:cNvPr>
          <p:cNvSpPr/>
          <p:nvPr/>
        </p:nvSpPr>
        <p:spPr bwMode="auto">
          <a:xfrm>
            <a:off x="8786233" y="1085726"/>
            <a:ext cx="2816956" cy="943490"/>
          </a:xfrm>
          <a:prstGeom prst="wedgeRoundRectCallout">
            <a:avLst>
              <a:gd name="adj1" fmla="val -76712"/>
              <a:gd name="adj2" fmla="val 30625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3.1.17. Психиатрия и наркология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5.3.6. Медицинская психология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1.5.24. Нейробиология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sp>
        <p:nvSpPr>
          <p:cNvPr id="9" name="Скругленная прямоугольная выноска 17">
            <a:extLst>
              <a:ext uri="{FF2B5EF4-FFF2-40B4-BE49-F238E27FC236}">
                <a16:creationId xmlns:a16="http://schemas.microsoft.com/office/drawing/2014/main" id="{6C0CEC6E-1E9F-E4D4-6CBF-A7E8AB6F088B}"/>
              </a:ext>
            </a:extLst>
          </p:cNvPr>
          <p:cNvSpPr/>
          <p:nvPr/>
        </p:nvSpPr>
        <p:spPr bwMode="auto">
          <a:xfrm>
            <a:off x="9202764" y="2287756"/>
            <a:ext cx="1605777" cy="943491"/>
          </a:xfrm>
          <a:prstGeom prst="wedgeRoundRectCallout">
            <a:avLst>
              <a:gd name="adj1" fmla="val -110592"/>
              <a:gd name="adj2" fmla="val -20247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медицинские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психологические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биологические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6ECC8F63-7576-A4B0-D70A-B5CAC2E12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AC60A3-5002-8FE9-92EE-A57C59358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3472429" y="101992"/>
            <a:ext cx="5539274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 исследования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3962400" y="6255261"/>
            <a:ext cx="46014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FFA9582-2E40-3D5C-AC60-FD4EC5D4F3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F3B11-AECF-429B-78C8-385FC78B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5ACDCE-F918-5630-3D3A-1E8E788F281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F8D7D8C-8F1B-F743-CA61-8FC844EE374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B61F147-F52E-3BC1-FB43-B442EF93B47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9A3C5-0685-AEB1-E71C-FFAAA05D67E2}"/>
              </a:ext>
            </a:extLst>
          </p:cNvPr>
          <p:cNvSpPr txBox="1"/>
          <p:nvPr/>
        </p:nvSpPr>
        <p:spPr>
          <a:xfrm>
            <a:off x="4031227" y="6255261"/>
            <a:ext cx="44835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95E19A-59E8-A128-3C67-EC43D8BD2B4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AFB0C-FEE6-A865-AA79-5FD8AA76BB11}"/>
              </a:ext>
            </a:extLst>
          </p:cNvPr>
          <p:cNvSpPr txBox="1"/>
          <p:nvPr/>
        </p:nvSpPr>
        <p:spPr>
          <a:xfrm>
            <a:off x="3070181" y="235361"/>
            <a:ext cx="57196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Цель и задачи исследования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FE8D383-B983-A3BD-675F-7E1E2E81C12E}"/>
              </a:ext>
            </a:extLst>
          </p:cNvPr>
          <p:cNvSpPr/>
          <p:nvPr/>
        </p:nvSpPr>
        <p:spPr>
          <a:xfrm rot="16200000">
            <a:off x="5718960" y="-4222791"/>
            <a:ext cx="382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C4A94-DF5A-9A02-71B0-BE9FE9591872}"/>
              </a:ext>
            </a:extLst>
          </p:cNvPr>
          <p:cNvSpPr txBox="1"/>
          <p:nvPr/>
        </p:nvSpPr>
        <p:spPr>
          <a:xfrm>
            <a:off x="262003" y="1317711"/>
            <a:ext cx="21315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исследования: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4A11799-62A0-8AF9-9D67-8CB2F2AE3DD3}"/>
              </a:ext>
            </a:extLst>
          </p:cNvPr>
          <p:cNvSpPr/>
          <p:nvPr/>
        </p:nvSpPr>
        <p:spPr>
          <a:xfrm rot="16200000">
            <a:off x="5655025" y="-1949793"/>
            <a:ext cx="382997" cy="11419559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7DC29-DB5F-CBC4-A584-DD9D5E46DBC8}"/>
              </a:ext>
            </a:extLst>
          </p:cNvPr>
          <p:cNvSpPr txBox="1"/>
          <p:nvPr/>
        </p:nvSpPr>
        <p:spPr>
          <a:xfrm>
            <a:off x="200679" y="3582152"/>
            <a:ext cx="60970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исследования: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DB2FBE1-245F-2A3A-380E-497FC91A5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5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7EC8B-814B-25C8-54BB-E07A061F4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03E42-52BF-EB94-6C81-2F3DBD87F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6088" y="222949"/>
            <a:ext cx="7228562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Материалы и методы исследования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60F95-A8A5-F753-50E9-2CC9FC0B1B8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B980DA0-B398-6DD2-AED3-8A5ABA44840B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5A7C54E-0CF9-E9B8-1ADC-D3835996EB3B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3E8E5E0-E193-E982-C181-A54C12065AE5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0AC8DF-89F6-034D-6471-3B488ED2758A}"/>
              </a:ext>
            </a:extLst>
          </p:cNvPr>
          <p:cNvSpPr txBox="1"/>
          <p:nvPr/>
        </p:nvSpPr>
        <p:spPr>
          <a:xfrm>
            <a:off x="3903407" y="6255261"/>
            <a:ext cx="45621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10E46-DD29-8C81-7342-9B462DC3FBF5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65888A-F436-B448-A7FA-3EBA0178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7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33BA6-3A20-DEE3-5369-A9431649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CD58-6A70-598C-2CE4-8945086C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43" y="325740"/>
            <a:ext cx="7759873" cy="6095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Описание выборок исследования</a:t>
            </a:r>
            <a:b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Критерии включения/невключения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1BB4BA-4BAF-DBCC-A65E-85093C7F2D0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0170817-14F7-DC59-CAC9-CBB301DA6487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D57C909-ACEC-602E-A339-69BC810B0EA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E876C1-B671-31EA-3887-567AA11FC07B}"/>
              </a:ext>
            </a:extLst>
          </p:cNvPr>
          <p:cNvSpPr txBox="1"/>
          <p:nvPr/>
        </p:nvSpPr>
        <p:spPr>
          <a:xfrm>
            <a:off x="3755923" y="6255261"/>
            <a:ext cx="45326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278FA1-0DFB-C1AC-9208-F3547A81FCE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EEC8DFE3-FEEA-21AD-A3A1-E848836BE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358259"/>
              </p:ext>
            </p:extLst>
          </p:nvPr>
        </p:nvGraphicFramePr>
        <p:xfrm>
          <a:off x="637678" y="3106535"/>
          <a:ext cx="556270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755">
                  <a:extLst>
                    <a:ext uri="{9D8B030D-6E8A-4147-A177-3AD203B41FA5}">
                      <a16:colId xmlns:a16="http://schemas.microsoft.com/office/drawing/2014/main" val="2167859499"/>
                    </a:ext>
                  </a:extLst>
                </a:gridCol>
                <a:gridCol w="1171183">
                  <a:extLst>
                    <a:ext uri="{9D8B030D-6E8A-4147-A177-3AD203B41FA5}">
                      <a16:colId xmlns:a16="http://schemas.microsoft.com/office/drawing/2014/main" val="2645368931"/>
                    </a:ext>
                  </a:extLst>
                </a:gridCol>
                <a:gridCol w="1039661">
                  <a:extLst>
                    <a:ext uri="{9D8B030D-6E8A-4147-A177-3AD203B41FA5}">
                      <a16:colId xmlns:a16="http://schemas.microsoft.com/office/drawing/2014/main" val="3964017093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1559335206"/>
                    </a:ext>
                  </a:extLst>
                </a:gridCol>
                <a:gridCol w="1096028">
                  <a:extLst>
                    <a:ext uri="{9D8B030D-6E8A-4147-A177-3AD203B41FA5}">
                      <a16:colId xmlns:a16="http://schemas.microsoft.com/office/drawing/2014/main" val="41648386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…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055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8932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0C03584-DF98-B5C4-E500-C15D178A2A4D}"/>
              </a:ext>
            </a:extLst>
          </p:cNvPr>
          <p:cNvSpPr txBox="1"/>
          <p:nvPr/>
        </p:nvSpPr>
        <p:spPr>
          <a:xfrm>
            <a:off x="637678" y="2598704"/>
            <a:ext cx="2174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Критерии включения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09B4A4-5318-BF2C-DF36-10AC6D50C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2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3864668" y="6255261"/>
            <a:ext cx="45124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668" y="222947"/>
            <a:ext cx="3963709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Рабочая гипотеза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A293D-198E-C431-E86E-16349B3C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075C3-6D5B-7D01-FEB8-B98A55CD527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7623CCB-FCD8-E7C6-151B-87F3BE5E01B2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BEC872-1A4D-7AC5-8192-6BB2588BB2F9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1B2479-C76B-AB0A-1E6D-BBF46EC7E2E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25A63-A078-A88D-342D-CCBF42153D01}"/>
              </a:ext>
            </a:extLst>
          </p:cNvPr>
          <p:cNvSpPr txBox="1"/>
          <p:nvPr/>
        </p:nvSpPr>
        <p:spPr>
          <a:xfrm>
            <a:off x="3824747" y="6255260"/>
            <a:ext cx="45326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BA451-086D-F8CE-9CD3-D4F7545CF73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A6A2D481-9DD3-7167-0586-6DD423AA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378" y="229210"/>
            <a:ext cx="249229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 работ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4CE261-55AE-8821-7C16-B8E9C311BD41}"/>
              </a:ext>
            </a:extLst>
          </p:cNvPr>
          <p:cNvSpPr/>
          <p:nvPr/>
        </p:nvSpPr>
        <p:spPr>
          <a:xfrm>
            <a:off x="494380" y="1070975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F6651E-1590-3F22-48A6-4D88764549E9}"/>
              </a:ext>
            </a:extLst>
          </p:cNvPr>
          <p:cNvSpPr/>
          <p:nvPr/>
        </p:nvSpPr>
        <p:spPr>
          <a:xfrm>
            <a:off x="4246860" y="1070975"/>
            <a:ext cx="3015421" cy="5016674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36D52-7BAA-B84F-D02B-1E0C0C0E0AD0}"/>
              </a:ext>
            </a:extLst>
          </p:cNvPr>
          <p:cNvSpPr/>
          <p:nvPr/>
        </p:nvSpPr>
        <p:spPr>
          <a:xfrm>
            <a:off x="7986387" y="1085807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11E2B-2DD0-E9BF-97F6-4D955A4AE9C3}"/>
              </a:ext>
            </a:extLst>
          </p:cNvPr>
          <p:cNvSpPr txBox="1"/>
          <p:nvPr/>
        </p:nvSpPr>
        <p:spPr>
          <a:xfrm>
            <a:off x="9255319" y="2331448"/>
            <a:ext cx="765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7B2E02-7B6F-CF9F-37A4-F73B66A05D61}"/>
              </a:ext>
            </a:extLst>
          </p:cNvPr>
          <p:cNvSpPr txBox="1"/>
          <p:nvPr/>
        </p:nvSpPr>
        <p:spPr>
          <a:xfrm>
            <a:off x="5162029" y="2302612"/>
            <a:ext cx="11721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84DC5E9-8867-CBDE-BFCD-893D44A32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6" y="17686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72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5445</TotalTime>
  <Words>502</Words>
  <Application>Microsoft Office PowerPoint</Application>
  <PresentationFormat>Широкоэкранный</PresentationFormat>
  <Paragraphs>145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Материалы и методы исследования</vt:lpstr>
      <vt:lpstr>Описание выборок исследования Критерии включения/невключения</vt:lpstr>
      <vt:lpstr>Рабочая гипотеза</vt:lpstr>
      <vt:lpstr>План работ</vt:lpstr>
      <vt:lpstr>База для проведения исследования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Блинова Вероника Павловна</cp:lastModifiedBy>
  <cp:revision>284</cp:revision>
  <cp:lastPrinted>2025-11-14T08:13:19Z</cp:lastPrinted>
  <dcterms:created xsi:type="dcterms:W3CDTF">2024-12-01T12:36:01Z</dcterms:created>
  <dcterms:modified xsi:type="dcterms:W3CDTF">2026-04-30T10:49:14Z</dcterms:modified>
</cp:coreProperties>
</file>