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64" r:id="rId1"/>
  </p:sldMasterIdLst>
  <p:notesMasterIdLst>
    <p:notesMasterId r:id="rId18"/>
  </p:notesMasterIdLst>
  <p:sldIdLst>
    <p:sldId id="322" r:id="rId2"/>
    <p:sldId id="323" r:id="rId3"/>
    <p:sldId id="304" r:id="rId4"/>
    <p:sldId id="307" r:id="rId5"/>
    <p:sldId id="328" r:id="rId6"/>
    <p:sldId id="331" r:id="rId7"/>
    <p:sldId id="315" r:id="rId8"/>
    <p:sldId id="326" r:id="rId9"/>
    <p:sldId id="329" r:id="rId10"/>
    <p:sldId id="327" r:id="rId11"/>
    <p:sldId id="330" r:id="rId12"/>
    <p:sldId id="332" r:id="rId13"/>
    <p:sldId id="320" r:id="rId14"/>
    <p:sldId id="333" r:id="rId15"/>
    <p:sldId id="267" r:id="rId16"/>
    <p:sldId id="321" r:id="rId17"/>
  </p:sldIdLst>
  <p:sldSz cx="12192000" cy="6858000"/>
  <p:notesSz cx="6858000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дминистратор" initials="А" lastIdx="1" clrIdx="0">
    <p:extLst>
      <p:ext uri="{19B8F6BF-5375-455C-9EA6-DF929625EA0E}">
        <p15:presenceInfo xmlns:p15="http://schemas.microsoft.com/office/powerpoint/2012/main" userId="Администратор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CCFA"/>
    <a:srgbClr val="629DD1"/>
    <a:srgbClr val="ECECEC"/>
    <a:srgbClr val="F1F1F1"/>
    <a:srgbClr val="E4F0EE"/>
    <a:srgbClr val="00336C"/>
    <a:srgbClr val="595959"/>
    <a:srgbClr val="DBD7CD"/>
    <a:srgbClr val="4966AC"/>
    <a:srgbClr val="EE26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202B0CA-FC54-4496-8BCA-5EF66A818D29}" styleName="Темный стиль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083E6E3-FA7D-4D7B-A595-EF9225AFEA82}" styleName="Светлый стиль 1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E25E649-3F16-4E02-A733-19D2CDBF48F0}" styleName="Средний стиль 3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Средний стиль 3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Светлый стиль 1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4C1A8A3-306A-4EB7-A6B1-4F7E0EB9C5D6}" styleName="Средний стиль 3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13" autoAdjust="0"/>
    <p:restoredTop sz="89388" autoAdjust="0"/>
  </p:normalViewPr>
  <p:slideViewPr>
    <p:cSldViewPr snapToGrid="0">
      <p:cViewPr varScale="1">
        <p:scale>
          <a:sx n="77" d="100"/>
          <a:sy n="77" d="100"/>
        </p:scale>
        <p:origin x="134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AAEFF4-2DC2-4058-B6A7-F1759F54A14C}" type="datetimeFigureOut">
              <a:rPr lang="ru-RU" smtClean="0"/>
              <a:t>30.04.2026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52438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77194"/>
            <a:ext cx="548640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71800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28584"/>
            <a:ext cx="2971800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A3D7D5-1593-45B0-8343-761689F07C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47195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A3D7D5-1593-45B0-8343-761689F07C86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449635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A8535D-F37E-6538-768E-7F948522E8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89B62504-7A7C-CA4D-3CE7-9B81160D409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D5ABA6DB-7B74-9FED-DBE5-643B12D6CA8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676273D-7927-20CB-C5A8-365AA9E16D8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A3D7D5-1593-45B0-8343-761689F07C86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8429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AB5A93-8CF7-53C8-7B1A-F0DE442347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6645E8FF-9AEC-EDF4-2AF9-2384EBE42A8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92AD2CE9-8317-3BBE-DABA-3B151723563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5A93741-B5DE-D7D5-15E3-BA42ABE69DB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A3D7D5-1593-45B0-8343-761689F07C86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498866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D26219-D8AE-D601-394F-7955192757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C0B136AD-FAF1-39CA-DDDA-782DFED0592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632514E9-0055-4ACC-B16C-175CF343806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1D00EAE-9C07-EBD8-944A-F6CE427A136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A3D7D5-1593-45B0-8343-761689F07C86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731685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055BDD-72E0-9A34-BB7C-B3CD7D6EFA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77A3EAF9-CC77-711A-D1A1-9B99FFF5CEE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7A7582ED-DFA2-62A6-517E-30D761B338A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0ED3823-EF7D-ECB3-CF67-38ED65575A0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A3D7D5-1593-45B0-8343-761689F07C86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262336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4D7020-6D29-0ABD-F65E-89CEE4B2B6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00362E50-CCAB-1B75-E66F-70EDA26A614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FAE2EBEA-575C-2F94-B212-F962E1CC36C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4B9E923-DE31-5FE9-8CCD-4E0EA772D06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A3D7D5-1593-45B0-8343-761689F07C86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77590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A9EBE0-D71B-A4BE-E9E0-385B371896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F40387EF-69A6-3D8A-8AE7-E1D2EA4077D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D447F588-683E-4D1E-CDB8-6E7FE697FB6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FB5046E-3E61-64EE-59CA-B391416ECE8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A3D7D5-1593-45B0-8343-761689F07C86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42637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E7CAE0-AD20-F508-CAFC-22434DD62C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18DA40D2-5FFF-D126-F4D7-4F45091B2DF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3DF26132-FB38-F123-87CA-E8CF67A7C8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DB66618-5B22-C6BF-7A14-013D6BCF95E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A3D7D5-1593-45B0-8343-761689F07C86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03411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581B97-97AC-BB7C-89D6-AC9AC83AEC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7C6B8CA7-9BF5-EE9F-951D-4C662061055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627B1B57-3AFC-0F01-EE2C-474619AAA0E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176751A-3875-93E7-BF14-8C1EBAC59B8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A3D7D5-1593-45B0-8343-761689F07C86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44729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88108D-9B7E-3ECC-919C-4B4A84C0AC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5379906E-496C-E472-92C1-3EE802AFDC7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7A42BBF4-C329-AAEA-5AC6-CBD3EAF2B90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14715DA-C3A5-573D-23DC-9F201A7B369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A3D7D5-1593-45B0-8343-761689F07C86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58612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E617FE-BAED-F687-413F-D7A7937286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7A0424FA-BA4A-C4EF-E2FD-EC69AABF4DF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924C3202-2335-8DEB-5BE1-06820C4E156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242F04F-D416-64C5-1A41-646F9E8B12C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A3D7D5-1593-45B0-8343-761689F07C86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1215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3441E9-74EB-542E-854D-B95FB04EDE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F1923268-2918-77D0-50B1-659A5334861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2641E044-E939-FF4B-0839-13C0D076639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76C2098-C9EF-869A-AD22-B8B7C5311EC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A3D7D5-1593-45B0-8343-761689F07C86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18023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8B1614-A344-98D2-CBA0-EE51A4B815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635CB9B7-6FDF-A542-3BDA-2D32925771A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FD5645C2-7892-CD09-EFFC-DDF5D2622AE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EF8F272-7A91-9B86-59E9-EEDCF427861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A3D7D5-1593-45B0-8343-761689F07C86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95052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D6653F-0017-8C8B-247A-ED97DEFBBD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C00A78E6-659E-2DFA-F86B-A3FD5C6641D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A680513E-E4F1-B180-1FEE-F50610946F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214B505-9DD4-9CBD-1307-0DCE5BD48DD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A3D7D5-1593-45B0-8343-761689F07C86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71192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728C34-80EB-85F8-F5A8-B465D90070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F856C19-7044-084E-3204-8B9530E36D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B90C623-712F-1C8F-8D99-772DB7CDF4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4360A-53C3-44FF-BBED-4D8419403360}" type="datetime1">
              <a:rPr lang="ru-RU" smtClean="0"/>
              <a:t>30.04.2026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85B7B44-B3A8-5BDE-AA3B-EBB4E3B4E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ФГБНУ "Научный центр психического здоровья"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4778304-B8A3-9F51-92A0-4FC16D060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1224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03A6E7-CB45-21BE-5FD0-A1DBC4A95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48183AD-83AC-3F43-42E1-AA881B3277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4463543-0908-0E7A-5D47-19B61A11D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CBECA-2AF1-45D7-BBCA-FE71F33C25B1}" type="datetime1">
              <a:rPr lang="ru-RU" smtClean="0"/>
              <a:t>30.04.2026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0007C2C-B561-1653-FF59-220A9871A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ФГБНУ "Научный центр психического здоровья"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E0260F7-07A7-A276-5C85-765355016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3380519"/>
      </p:ext>
    </p:extLst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67D98D32-678C-2DCF-4765-1729090AD4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B5E47ED-EB65-5A47-EC9D-AEF099D812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819A01F-5CB5-73EF-E5D1-5BEA223CD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CBECA-2AF1-45D7-BBCA-FE71F33C25B1}" type="datetime1">
              <a:rPr lang="ru-RU" smtClean="0"/>
              <a:t>30.04.2026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843B51D-5D41-349F-A99A-D67962D613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ФГБНУ "Научный центр психического здоровья"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DDE0E7E-107C-CAAA-78D7-A3678FEE2B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9485429"/>
      </p:ext>
    </p:extLst>
  </p:cSld>
  <p:clrMapOvr>
    <a:masterClrMapping/>
  </p:clrMapOvr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07E6B2-6817-B741-9EB0-189D601FC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FE16903-FF6B-B86A-6C15-BB76970F17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D34AF1A-E0D5-E1B9-C425-862EA41EDC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CBECA-2AF1-45D7-BBCA-FE71F33C25B1}" type="datetime1">
              <a:rPr lang="ru-RU" smtClean="0"/>
              <a:t>30.04.2026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6DD624A-45E9-923B-D94F-6059BADA8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ФГБНУ "Научный центр психического здоровья"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8168489-2FE6-EDCC-3217-3CD06A99FC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5609989"/>
      </p:ext>
    </p:extLst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FFFDDF7-0E56-3A1E-8148-E254F65395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7AD1B00-4A45-3E59-D0AC-6A974EB1DD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44E97E4-DF0D-043E-5DF4-13D62ED9C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1CA86-D208-4369-ACEC-FDCF33C666C3}" type="datetime1">
              <a:rPr lang="ru-RU" smtClean="0"/>
              <a:t>30.04.2026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491BB2A-9560-EBFF-1926-B3CA8657E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ФГБНУ "Научный центр психического здоровья"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CCE1CAD-771D-D0E2-94D0-EB2E3CB5F1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8073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15BA4C-4BD6-921C-7FD1-424C5ED644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368D6D7-A379-C28F-C1D5-3FED45ED98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4E7BD26-874B-7D6C-192C-098535FF76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32A0788-0F02-11F2-D5DA-C55CE2414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CBECA-2AF1-45D7-BBCA-FE71F33C25B1}" type="datetime1">
              <a:rPr lang="ru-RU" smtClean="0"/>
              <a:t>30.04.2026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7BF5FFC-64C8-EDEE-81CD-4E1EBB226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ФГБНУ "Научный центр психического здоровья"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30289A0-95D9-C912-0AFD-B33151F8A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1023817"/>
      </p:ext>
    </p:extLst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A919BF-AD96-5EFC-9339-4018033E6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0539FF7-DCE5-EEB0-228D-9E44F1A7A3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7B42F19-941D-CD01-4212-5725620DF4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E0CB41F7-736B-7288-E735-9CCCAD02A8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913FB62A-A64A-B179-79EB-4736B5742F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100092D-A4B1-3ACC-772B-F398E1706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CBECA-2AF1-45D7-BBCA-FE71F33C25B1}" type="datetime1">
              <a:rPr lang="ru-RU" smtClean="0"/>
              <a:t>30.04.2026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2600DEF8-B896-B0A3-5982-D97350B59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ФГБНУ "Научный центр психического здоровья"</a:t>
            </a:r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E911E7D9-0E1D-866C-C2E9-E02F7CDA1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9977918"/>
      </p:ext>
    </p:extLst>
  </p:cSld>
  <p:clrMapOvr>
    <a:masterClrMapping/>
  </p:clrMapOvr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FB5B90-B9DF-AD4C-B47F-F7A092C60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F20C7235-A8AC-CE49-2B11-9CE9D7B0EC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C7597-320D-4826-881E-7B7F38BA3DC5}" type="datetime1">
              <a:rPr lang="ru-RU" smtClean="0"/>
              <a:t>30.04.2026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8E951E93-33AE-5748-6AC7-37A22185D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ФГБНУ "Научный центр психического здоровья"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13FACC6-35CF-B9FB-89C6-9EF7B8390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4184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556E044C-FA64-4499-113A-8D6286D2D6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05F8A-C102-4EC6-B3DF-6599DC5D8714}" type="datetime1">
              <a:rPr lang="ru-RU" smtClean="0"/>
              <a:t>30.04.2026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0F31280-9902-97BA-FA72-64E8A28885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ФГБНУ "Научный центр психического здоровья"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6362754-CE5E-4F00-A276-55DB9F2A7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8276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202B52E-8013-EF6C-A3DC-C6AC15B45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A05071A-8B10-BC00-CC39-CEF99F98CE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BE4F774-D861-E103-C146-40C916AC5C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6A442B9-21B7-F5FA-6B42-5EEDFD842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CBECA-2AF1-45D7-BBCA-FE71F33C25B1}" type="datetime1">
              <a:rPr lang="ru-RU" smtClean="0"/>
              <a:t>30.04.2026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4E8FD0C-E07C-30EC-F09F-A5F8B73B5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ФГБНУ "Научный центр психического здоровья"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7515BBD-C971-3F6C-8C61-36C235C91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1508747"/>
      </p:ext>
    </p:extLst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C04F7C-A8C4-79F4-C9CD-62940104D1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7A08C444-6F0B-8DA3-1DB3-14247027C4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076BB8D-D49C-C960-A304-0863DFDA97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6B21D5F-64ED-67DD-4761-0DE2F0293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CBECA-2AF1-45D7-BBCA-FE71F33C25B1}" type="datetime1">
              <a:rPr lang="ru-RU" smtClean="0"/>
              <a:t>30.04.2026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DB20EE4-8238-4976-3D51-AE1A2BEBA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B7FAF16-E35F-E411-8739-BD296CF4B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4405096"/>
      </p:ext>
    </p:extLst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A35312-6342-F9E7-C14A-7B143AB9B3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02D3C0E-ADC3-D59A-EFE2-4FF320F194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ADFF86E-C03D-FC4F-0978-44F18D295D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1CBECA-2AF1-45D7-BBCA-FE71F33C25B1}" type="datetime1">
              <a:rPr lang="ru-RU" smtClean="0"/>
              <a:t>30.04.2026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2A8EBDB-1EE3-09B9-6137-B981D5FE89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/>
              <a:t>ФГБНУ "Научный центр психического здоровья"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FD8A7BB-EE97-4D39-362C-62F3AA0A55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8F20C0-2EF0-4F84-9305-CA4C89777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4076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65" r:id="rId1"/>
    <p:sldLayoutId id="2147484066" r:id="rId2"/>
    <p:sldLayoutId id="2147484067" r:id="rId3"/>
    <p:sldLayoutId id="2147484068" r:id="rId4"/>
    <p:sldLayoutId id="2147484069" r:id="rId5"/>
    <p:sldLayoutId id="2147484070" r:id="rId6"/>
    <p:sldLayoutId id="2147484071" r:id="rId7"/>
    <p:sldLayoutId id="2147484072" r:id="rId8"/>
    <p:sldLayoutId id="2147484073" r:id="rId9"/>
    <p:sldLayoutId id="2147484074" r:id="rId10"/>
    <p:sldLayoutId id="2147484075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9F57EE3A-E4E5-B684-3FD4-FF85B7581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/>
              <a:t>ФГБНУ «Российский научный центр психического здоровья»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1FAC9B6-876D-5E50-8042-0D7460D0E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/>
              <a:t>1</a:t>
            </a:fld>
            <a:endParaRPr lang="ru-RU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8937AA3-79BE-7506-BEE3-63B237DD1B62}"/>
              </a:ext>
            </a:extLst>
          </p:cNvPr>
          <p:cNvSpPr txBox="1"/>
          <p:nvPr/>
        </p:nvSpPr>
        <p:spPr>
          <a:xfrm>
            <a:off x="2909692" y="1947797"/>
            <a:ext cx="6052681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rgbClr val="0033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Рекомендации</a:t>
            </a:r>
          </a:p>
          <a:p>
            <a:pPr algn="ctr"/>
            <a:r>
              <a:rPr lang="ru-RU" sz="4000" b="1" dirty="0">
                <a:solidFill>
                  <a:srgbClr val="0033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оформления </a:t>
            </a:r>
          </a:p>
          <a:p>
            <a:pPr algn="ctr"/>
            <a:r>
              <a:rPr lang="ru-RU" sz="4000" b="1" dirty="0">
                <a:solidFill>
                  <a:srgbClr val="0033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Презентации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BA54E096-32DD-7577-AB3F-7ECCC37CE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310" y="159150"/>
            <a:ext cx="1425050" cy="615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51342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CA281DF-B2B0-5B66-71F2-3982FB74B5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7109EDF-3D02-BB42-65E1-DBB75D637A6F}"/>
              </a:ext>
            </a:extLst>
          </p:cNvPr>
          <p:cNvSpPr txBox="1"/>
          <p:nvPr/>
        </p:nvSpPr>
        <p:spPr>
          <a:xfrm>
            <a:off x="771832" y="922901"/>
            <a:ext cx="1079707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ru-RU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en-US" altLang="en-US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r"/>
            <a:endParaRPr lang="ru-RU" altLang="en-US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r"/>
            <a:endParaRPr lang="ru-RU" altLang="en-US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56B24876-DC40-DA1D-F152-1CAC953DD35B}"/>
              </a:ext>
            </a:extLst>
          </p:cNvPr>
          <p:cNvSpPr/>
          <p:nvPr/>
        </p:nvSpPr>
        <p:spPr>
          <a:xfrm>
            <a:off x="11743150" y="369518"/>
            <a:ext cx="186847" cy="6162741"/>
          </a:xfrm>
          <a:prstGeom prst="rect">
            <a:avLst/>
          </a:prstGeom>
          <a:solidFill>
            <a:srgbClr val="00336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440774C0-5162-9656-9EA2-40D5BD93710B}"/>
              </a:ext>
            </a:extLst>
          </p:cNvPr>
          <p:cNvSpPr/>
          <p:nvPr/>
        </p:nvSpPr>
        <p:spPr>
          <a:xfrm>
            <a:off x="11556303" y="369518"/>
            <a:ext cx="186847" cy="6162741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647E989F-E26E-0F72-6FD1-6D3C1077F1B1}"/>
              </a:ext>
            </a:extLst>
          </p:cNvPr>
          <p:cNvSpPr/>
          <p:nvPr/>
        </p:nvSpPr>
        <p:spPr>
          <a:xfrm rot="16200000">
            <a:off x="5708025" y="683981"/>
            <a:ext cx="276997" cy="11419559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6450175-9D61-F68E-6499-EE1CB7B7C180}"/>
              </a:ext>
            </a:extLst>
          </p:cNvPr>
          <p:cNvSpPr txBox="1"/>
          <p:nvPr/>
        </p:nvSpPr>
        <p:spPr>
          <a:xfrm>
            <a:off x="3866507" y="6255261"/>
            <a:ext cx="465132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ФГБНУ «Российский научный центр психического здоровья»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CC3C079-6CD8-208E-C4E1-97266ED7AA0F}"/>
              </a:ext>
            </a:extLst>
          </p:cNvPr>
          <p:cNvSpPr txBox="1"/>
          <p:nvPr/>
        </p:nvSpPr>
        <p:spPr>
          <a:xfrm>
            <a:off x="11417160" y="6211483"/>
            <a:ext cx="41941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018F20C0-2EF0-4F84-9305-CA4C89777A80}" type="slidenum">
              <a:rPr lang="ru-RU" sz="120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10</a:t>
            </a:fld>
            <a:endParaRPr lang="ru-RU" sz="1200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Заголовок 1">
            <a:extLst>
              <a:ext uri="{FF2B5EF4-FFF2-40B4-BE49-F238E27FC236}">
                <a16:creationId xmlns:a16="http://schemas.microsoft.com/office/drawing/2014/main" id="{E45262A1-384B-B8B6-A764-5448D41973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5884" y="222947"/>
            <a:ext cx="7799087" cy="609599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dirty="0">
                <a:solidFill>
                  <a:srgbClr val="00336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Обзор литературы по теме исследования</a:t>
            </a:r>
          </a:p>
        </p:txBody>
      </p:sp>
      <p:sp>
        <p:nvSpPr>
          <p:cNvPr id="6" name="Скругленная прямоугольная выноска 17">
            <a:extLst>
              <a:ext uri="{FF2B5EF4-FFF2-40B4-BE49-F238E27FC236}">
                <a16:creationId xmlns:a16="http://schemas.microsoft.com/office/drawing/2014/main" id="{5D6F71FC-B0A3-A882-71E6-FB717BE39BCE}"/>
              </a:ext>
            </a:extLst>
          </p:cNvPr>
          <p:cNvSpPr/>
          <p:nvPr/>
        </p:nvSpPr>
        <p:spPr bwMode="auto">
          <a:xfrm>
            <a:off x="2964327" y="2213586"/>
            <a:ext cx="4213222" cy="1483344"/>
          </a:xfrm>
          <a:prstGeom prst="wedgeRoundRectCallout">
            <a:avLst>
              <a:gd name="adj1" fmla="val -21847"/>
              <a:gd name="adj2" fmla="val -77420"/>
              <a:gd name="adj3" fmla="val 16667"/>
            </a:avLst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ru-RU" sz="10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Описать, в том числе, перечень учебно-методических материалов, библиотечных фондов и библиотечно-справочных систем, а также информационных, информационно-справочных систем, профессиональных баз данных, которые были использованы в ходе выполнения ИПР</a:t>
            </a:r>
            <a:endParaRPr lang="ru-RU" altLang="en-US" sz="1000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458FD061-1B71-2C28-6F73-5E21095792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6743" y="219757"/>
            <a:ext cx="1425050" cy="615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43629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ABB4786-5472-6F2A-E8F4-9BBA0955C7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E3525E4-5A9C-2D4E-31BB-47E817145D30}"/>
              </a:ext>
            </a:extLst>
          </p:cNvPr>
          <p:cNvSpPr txBox="1"/>
          <p:nvPr/>
        </p:nvSpPr>
        <p:spPr>
          <a:xfrm>
            <a:off x="771832" y="922901"/>
            <a:ext cx="10797074" cy="13696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ru-RU" altLang="en-US" sz="2900" dirty="0">
              <a:solidFill>
                <a:srgbClr val="00336C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r"/>
            <a:endParaRPr lang="en-US" altLang="en-US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r"/>
            <a:endParaRPr lang="ru-RU" altLang="en-US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r"/>
            <a:endParaRPr lang="ru-RU" altLang="en-US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E49B141A-B6B7-8236-85C3-0B9A697E4290}"/>
              </a:ext>
            </a:extLst>
          </p:cNvPr>
          <p:cNvSpPr/>
          <p:nvPr/>
        </p:nvSpPr>
        <p:spPr>
          <a:xfrm>
            <a:off x="11743150" y="369518"/>
            <a:ext cx="186847" cy="6162741"/>
          </a:xfrm>
          <a:prstGeom prst="rect">
            <a:avLst/>
          </a:prstGeom>
          <a:solidFill>
            <a:srgbClr val="00336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647BDCB5-4097-B140-56BC-E55B9F3ECCEA}"/>
              </a:ext>
            </a:extLst>
          </p:cNvPr>
          <p:cNvSpPr/>
          <p:nvPr/>
        </p:nvSpPr>
        <p:spPr>
          <a:xfrm>
            <a:off x="11556303" y="369518"/>
            <a:ext cx="186847" cy="6162741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11A0536B-D7D5-F6F4-0388-2912A27D050A}"/>
              </a:ext>
            </a:extLst>
          </p:cNvPr>
          <p:cNvSpPr/>
          <p:nvPr/>
        </p:nvSpPr>
        <p:spPr>
          <a:xfrm rot="16200000">
            <a:off x="5708025" y="683981"/>
            <a:ext cx="276997" cy="11419559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2C4DB6C-DFDD-48CC-F513-C5133031A79D}"/>
              </a:ext>
            </a:extLst>
          </p:cNvPr>
          <p:cNvSpPr txBox="1"/>
          <p:nvPr/>
        </p:nvSpPr>
        <p:spPr>
          <a:xfrm>
            <a:off x="3588026" y="6255261"/>
            <a:ext cx="449170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ФГБНУ «Российский научный центр психического здоровья»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DE5C42D-B2CC-B890-05AC-710E337F0CC3}"/>
              </a:ext>
            </a:extLst>
          </p:cNvPr>
          <p:cNvSpPr txBox="1"/>
          <p:nvPr/>
        </p:nvSpPr>
        <p:spPr>
          <a:xfrm>
            <a:off x="11464185" y="6255260"/>
            <a:ext cx="557930" cy="276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018F20C0-2EF0-4F84-9305-CA4C89777A80}" type="slidenum">
              <a:rPr lang="ru-RU" sz="120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11</a:t>
            </a:fld>
            <a:endParaRPr lang="ru-RU" sz="1200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Заголовок 1">
            <a:extLst>
              <a:ext uri="{FF2B5EF4-FFF2-40B4-BE49-F238E27FC236}">
                <a16:creationId xmlns:a16="http://schemas.microsoft.com/office/drawing/2014/main" id="{F6B4FBFE-0E34-6AA0-9D9F-8D3CA4D120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8233" y="222947"/>
            <a:ext cx="6548284" cy="960227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dirty="0">
                <a:solidFill>
                  <a:srgbClr val="00336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Планируемые к выполнению задачи на следующий семестр</a:t>
            </a:r>
          </a:p>
        </p:txBody>
      </p:sp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34E500DA-C739-3EFD-4D73-135D5B0CD9E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743" y="-127679"/>
            <a:ext cx="1310853" cy="1310853"/>
          </a:xfrm>
          <a:prstGeom prst="rect">
            <a:avLst/>
          </a:prstGeom>
        </p:spPr>
      </p:pic>
      <p:sp>
        <p:nvSpPr>
          <p:cNvPr id="6" name="Скругленная прямоугольная выноска 17">
            <a:extLst>
              <a:ext uri="{FF2B5EF4-FFF2-40B4-BE49-F238E27FC236}">
                <a16:creationId xmlns:a16="http://schemas.microsoft.com/office/drawing/2014/main" id="{8810CBF0-444E-B23C-2B44-44B675B29C2E}"/>
              </a:ext>
            </a:extLst>
          </p:cNvPr>
          <p:cNvSpPr/>
          <p:nvPr/>
        </p:nvSpPr>
        <p:spPr bwMode="auto">
          <a:xfrm>
            <a:off x="2944663" y="3173810"/>
            <a:ext cx="4213222" cy="1483344"/>
          </a:xfrm>
          <a:prstGeom prst="wedgeRoundRectCallout">
            <a:avLst>
              <a:gd name="adj1" fmla="val -21183"/>
              <a:gd name="adj2" fmla="val -83082"/>
              <a:gd name="adj3" fmla="val 16667"/>
            </a:avLst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ru-RU" sz="10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Выступление на конференциях и семинарах, курация тематических больных и др.</a:t>
            </a:r>
          </a:p>
          <a:p>
            <a:r>
              <a:rPr lang="ru-RU" sz="10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Сделать обзор мероприятий, в которых планируете принимать участие.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B5DB3BD6-9307-2486-E525-54CDC370155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6743" y="219757"/>
            <a:ext cx="1425050" cy="615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28423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CCCFA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125EA2A-DC72-859E-A490-979B1AF184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025ADE7-05FB-F8DB-C849-4153415E2D0C}"/>
              </a:ext>
            </a:extLst>
          </p:cNvPr>
          <p:cNvSpPr txBox="1"/>
          <p:nvPr/>
        </p:nvSpPr>
        <p:spPr>
          <a:xfrm>
            <a:off x="771832" y="922901"/>
            <a:ext cx="1079707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ru-RU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en-US" altLang="en-US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r"/>
            <a:endParaRPr lang="ru-RU" altLang="en-US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r"/>
            <a:endParaRPr lang="ru-RU" altLang="en-US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AD6C4BA-4357-B491-4320-8C029A02A188}"/>
              </a:ext>
            </a:extLst>
          </p:cNvPr>
          <p:cNvSpPr txBox="1"/>
          <p:nvPr/>
        </p:nvSpPr>
        <p:spPr>
          <a:xfrm>
            <a:off x="3826565" y="6255260"/>
            <a:ext cx="462169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ФГБНУ «Российский научный центр психического здоровья»</a:t>
            </a:r>
          </a:p>
        </p:txBody>
      </p:sp>
      <p:sp>
        <p:nvSpPr>
          <p:cNvPr id="15" name="Заголовок 1">
            <a:extLst>
              <a:ext uri="{FF2B5EF4-FFF2-40B4-BE49-F238E27FC236}">
                <a16:creationId xmlns:a16="http://schemas.microsoft.com/office/drawing/2014/main" id="{60A96287-6865-245C-3841-19F242F78D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1277" y="1982700"/>
            <a:ext cx="11231873" cy="2532978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>
                <a:solidFill>
                  <a:srgbClr val="00336C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Результаты проделанной работы </a:t>
            </a:r>
            <a:br>
              <a:rPr lang="ru-RU" sz="4000" b="1" dirty="0">
                <a:solidFill>
                  <a:srgbClr val="00336C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ru-RU" sz="4000" b="1" dirty="0">
                <a:solidFill>
                  <a:srgbClr val="00336C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за семестр (образовательный компонент)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5FCD4E5-C009-FB68-7F3F-1E4A33890FA4}"/>
              </a:ext>
            </a:extLst>
          </p:cNvPr>
          <p:cNvSpPr txBox="1"/>
          <p:nvPr/>
        </p:nvSpPr>
        <p:spPr>
          <a:xfrm>
            <a:off x="11497327" y="6255260"/>
            <a:ext cx="37993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018F20C0-2EF0-4F84-9305-CA4C89777A80}" type="slidenum">
              <a:rPr lang="ru-RU" sz="120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12</a:t>
            </a:fld>
            <a:endParaRPr lang="ru-RU" sz="1200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15BF862-DCA4-D8B4-A502-5C2297D7B65B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40861" y="160122"/>
            <a:ext cx="1425050" cy="615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98889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DA8347C-987E-8D0C-843B-03B46C7C22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379F9BD-0EA2-A3DC-C934-0FF0849377B2}"/>
              </a:ext>
            </a:extLst>
          </p:cNvPr>
          <p:cNvSpPr txBox="1"/>
          <p:nvPr/>
        </p:nvSpPr>
        <p:spPr>
          <a:xfrm>
            <a:off x="771832" y="922901"/>
            <a:ext cx="1079707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ru-RU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en-US" altLang="en-US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r"/>
            <a:endParaRPr lang="ru-RU" altLang="en-US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r"/>
            <a:endParaRPr lang="ru-RU" altLang="en-US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C886F332-18E5-F359-9E99-8BE32B6A7EAE}"/>
              </a:ext>
            </a:extLst>
          </p:cNvPr>
          <p:cNvSpPr/>
          <p:nvPr/>
        </p:nvSpPr>
        <p:spPr>
          <a:xfrm>
            <a:off x="11743150" y="369518"/>
            <a:ext cx="186847" cy="6162741"/>
          </a:xfrm>
          <a:prstGeom prst="rect">
            <a:avLst/>
          </a:prstGeom>
          <a:solidFill>
            <a:srgbClr val="00336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3F658C6E-3F40-619E-4A41-1E566827A09D}"/>
              </a:ext>
            </a:extLst>
          </p:cNvPr>
          <p:cNvSpPr/>
          <p:nvPr/>
        </p:nvSpPr>
        <p:spPr>
          <a:xfrm>
            <a:off x="11556303" y="369518"/>
            <a:ext cx="186847" cy="6162741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1C2266C8-CBA3-9E5E-E47D-54A02C249C29}"/>
              </a:ext>
            </a:extLst>
          </p:cNvPr>
          <p:cNvSpPr/>
          <p:nvPr/>
        </p:nvSpPr>
        <p:spPr>
          <a:xfrm rot="16200000">
            <a:off x="5708025" y="683981"/>
            <a:ext cx="276997" cy="11419559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1448016-83AE-E20E-A9BE-040DA0A58ED2}"/>
              </a:ext>
            </a:extLst>
          </p:cNvPr>
          <p:cNvSpPr txBox="1"/>
          <p:nvPr/>
        </p:nvSpPr>
        <p:spPr>
          <a:xfrm>
            <a:off x="3657600" y="6255261"/>
            <a:ext cx="462169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ФГБНУ «Российский научный центр психического здоровья»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2099257-2A3B-78B8-CC74-FD924605858B}"/>
              </a:ext>
            </a:extLst>
          </p:cNvPr>
          <p:cNvSpPr txBox="1"/>
          <p:nvPr/>
        </p:nvSpPr>
        <p:spPr>
          <a:xfrm>
            <a:off x="11497327" y="6255260"/>
            <a:ext cx="24582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018F20C0-2EF0-4F84-9305-CA4C89777A80}" type="slidenum">
              <a:rPr lang="ru-RU" sz="120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13</a:t>
            </a:fld>
            <a:endParaRPr lang="ru-RU" sz="1200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Заголовок 1">
            <a:extLst>
              <a:ext uri="{FF2B5EF4-FFF2-40B4-BE49-F238E27FC236}">
                <a16:creationId xmlns:a16="http://schemas.microsoft.com/office/drawing/2014/main" id="{6CA0479B-EF06-5F81-03A2-8977320880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6082" y="222947"/>
            <a:ext cx="8518849" cy="960227"/>
          </a:xfrm>
        </p:spPr>
        <p:txBody>
          <a:bodyPr>
            <a:normAutofit fontScale="90000"/>
          </a:bodyPr>
          <a:lstStyle/>
          <a:p>
            <a:pPr algn="l"/>
            <a:r>
              <a:rPr lang="ru-RU" sz="3600" dirty="0">
                <a:solidFill>
                  <a:srgbClr val="00336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Образовательная деятельность</a:t>
            </a:r>
            <a:br>
              <a:rPr lang="ru-RU" sz="3200" b="0" i="0" u="none" strike="noStrike" baseline="0" dirty="0">
                <a:solidFill>
                  <a:srgbClr val="000000"/>
                </a:solidFill>
              </a:rPr>
            </a:br>
            <a:r>
              <a:rPr lang="ru-RU" sz="3200" dirty="0">
                <a:solidFill>
                  <a:srgbClr val="FF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6" name="Скругленная прямоугольная выноска 17">
            <a:extLst>
              <a:ext uri="{FF2B5EF4-FFF2-40B4-BE49-F238E27FC236}">
                <a16:creationId xmlns:a16="http://schemas.microsoft.com/office/drawing/2014/main" id="{DD66C076-4141-4AD9-0777-89FE87494106}"/>
              </a:ext>
            </a:extLst>
          </p:cNvPr>
          <p:cNvSpPr/>
          <p:nvPr/>
        </p:nvSpPr>
        <p:spPr bwMode="auto">
          <a:xfrm>
            <a:off x="2964327" y="2213586"/>
            <a:ext cx="4213222" cy="1483344"/>
          </a:xfrm>
          <a:prstGeom prst="wedgeRoundRectCallout">
            <a:avLst>
              <a:gd name="adj1" fmla="val -22290"/>
              <a:gd name="adj2" fmla="val -84340"/>
              <a:gd name="adj3" fmla="val 16667"/>
            </a:avLst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ru-RU" sz="10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Перечень изученных дисциплин, в том числе направленных на сдачу кандидатских экзаменов. Пройденные практики.</a:t>
            </a:r>
          </a:p>
          <a:p>
            <a:endParaRPr lang="ru-RU" sz="1000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r>
              <a:rPr lang="ru-RU" sz="10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1000" i="1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(количество слайдов на Ваше усмотрение)</a:t>
            </a:r>
            <a:endParaRPr lang="ru-RU" altLang="en-US" sz="1000" i="1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0EB639E8-7DEF-BEEF-5A8E-FFC72609CE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6743" y="219757"/>
            <a:ext cx="1425050" cy="615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98630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DB6EA8F-0CEB-AA89-D1F8-0E0ED23018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126FD88-CB68-D7F2-8A0F-7752EF0275CD}"/>
              </a:ext>
            </a:extLst>
          </p:cNvPr>
          <p:cNvSpPr txBox="1"/>
          <p:nvPr/>
        </p:nvSpPr>
        <p:spPr>
          <a:xfrm>
            <a:off x="771832" y="922901"/>
            <a:ext cx="1079707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ru-RU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en-US" altLang="en-US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r"/>
            <a:endParaRPr lang="ru-RU" altLang="en-US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r"/>
            <a:endParaRPr lang="ru-RU" altLang="en-US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A360E0FC-5978-F67F-F373-797C60305843}"/>
              </a:ext>
            </a:extLst>
          </p:cNvPr>
          <p:cNvSpPr/>
          <p:nvPr/>
        </p:nvSpPr>
        <p:spPr>
          <a:xfrm>
            <a:off x="11743150" y="369518"/>
            <a:ext cx="186847" cy="6162741"/>
          </a:xfrm>
          <a:prstGeom prst="rect">
            <a:avLst/>
          </a:prstGeom>
          <a:solidFill>
            <a:srgbClr val="00336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148E7288-3080-971B-D3D1-71C1867E9EE3}"/>
              </a:ext>
            </a:extLst>
          </p:cNvPr>
          <p:cNvSpPr/>
          <p:nvPr/>
        </p:nvSpPr>
        <p:spPr>
          <a:xfrm>
            <a:off x="11556303" y="369518"/>
            <a:ext cx="186847" cy="6162741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37C0DFB5-3E92-EF1B-A7FB-71E881D9B131}"/>
              </a:ext>
            </a:extLst>
          </p:cNvPr>
          <p:cNvSpPr/>
          <p:nvPr/>
        </p:nvSpPr>
        <p:spPr>
          <a:xfrm rot="16200000">
            <a:off x="5708025" y="683981"/>
            <a:ext cx="276997" cy="11419559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E84CAD8-0EB4-3802-62FA-3B2DC9A800BC}"/>
              </a:ext>
            </a:extLst>
          </p:cNvPr>
          <p:cNvSpPr txBox="1"/>
          <p:nvPr/>
        </p:nvSpPr>
        <p:spPr>
          <a:xfrm>
            <a:off x="3866508" y="6255261"/>
            <a:ext cx="454199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ФГБНУ «Российский научный центр психического здоровья»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2726053-EEFB-077A-B99B-39EE08A43B8A}"/>
              </a:ext>
            </a:extLst>
          </p:cNvPr>
          <p:cNvSpPr txBox="1"/>
          <p:nvPr/>
        </p:nvSpPr>
        <p:spPr>
          <a:xfrm>
            <a:off x="11433391" y="6211483"/>
            <a:ext cx="41405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018F20C0-2EF0-4F84-9305-CA4C89777A80}" type="slidenum">
              <a:rPr lang="ru-RU" sz="120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14</a:t>
            </a:fld>
            <a:endParaRPr lang="ru-RU" sz="1200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Заголовок 1">
            <a:extLst>
              <a:ext uri="{FF2B5EF4-FFF2-40B4-BE49-F238E27FC236}">
                <a16:creationId xmlns:a16="http://schemas.microsoft.com/office/drawing/2014/main" id="{4D6D7C91-4E75-E872-4AD1-AB81794D5B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5884" y="222948"/>
            <a:ext cx="6418967" cy="592062"/>
          </a:xfrm>
        </p:spPr>
        <p:txBody>
          <a:bodyPr>
            <a:normAutofit fontScale="90000"/>
          </a:bodyPr>
          <a:lstStyle/>
          <a:p>
            <a:pPr algn="ctr"/>
            <a:br>
              <a:rPr lang="ru-RU" sz="3200" b="1" spc="-1" dirty="0">
                <a:solidFill>
                  <a:srgbClr val="FF0000"/>
                </a:solidFill>
                <a:latin typeface="Times New Roman"/>
                <a:ea typeface="DejaVu Sans"/>
              </a:rPr>
            </a:br>
            <a:r>
              <a:rPr lang="ru-RU" sz="3200" dirty="0">
                <a:solidFill>
                  <a:srgbClr val="00336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Планируемые к выполнению задачи на следующий семестр</a:t>
            </a:r>
          </a:p>
        </p:txBody>
      </p:sp>
      <p:sp>
        <p:nvSpPr>
          <p:cNvPr id="6" name="Скругленная прямоугольная выноска 17">
            <a:extLst>
              <a:ext uri="{FF2B5EF4-FFF2-40B4-BE49-F238E27FC236}">
                <a16:creationId xmlns:a16="http://schemas.microsoft.com/office/drawing/2014/main" id="{DB7C77F9-D4BE-BFC8-6FF4-BC08E0613606}"/>
              </a:ext>
            </a:extLst>
          </p:cNvPr>
          <p:cNvSpPr/>
          <p:nvPr/>
        </p:nvSpPr>
        <p:spPr bwMode="auto">
          <a:xfrm>
            <a:off x="2944663" y="3173810"/>
            <a:ext cx="4213222" cy="1483344"/>
          </a:xfrm>
          <a:prstGeom prst="wedgeRoundRectCallout">
            <a:avLst>
              <a:gd name="adj1" fmla="val -21183"/>
              <a:gd name="adj2" fmla="val -83082"/>
              <a:gd name="adj3" fmla="val 16667"/>
            </a:avLst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ru-RU" sz="10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Выступление на конференциях и семинарах, курация тематических больных и др.</a:t>
            </a:r>
          </a:p>
          <a:p>
            <a:r>
              <a:rPr lang="ru-RU" sz="10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Сделать обзор мероприятий, в которых планируете принимать участие.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4E9ADEC7-3A89-A613-C780-99158A2C97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6743" y="219757"/>
            <a:ext cx="1425050" cy="615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00875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9150" y="2231915"/>
            <a:ext cx="10553700" cy="1325563"/>
          </a:xfrm>
        </p:spPr>
        <p:txBody>
          <a:bodyPr>
            <a:normAutofit/>
          </a:bodyPr>
          <a:lstStyle/>
          <a:p>
            <a:pPr algn="ctr"/>
            <a:r>
              <a:rPr lang="ru-RU" sz="3200" dirty="0">
                <a:solidFill>
                  <a:srgbClr val="00336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Спасибо за внимание!</a:t>
            </a:r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A9AE94AD-A4C1-4B8D-40ED-2B381C6AC221}"/>
              </a:ext>
            </a:extLst>
          </p:cNvPr>
          <p:cNvSpPr txBox="1">
            <a:spLocks/>
          </p:cNvSpPr>
          <p:nvPr/>
        </p:nvSpPr>
        <p:spPr>
          <a:xfrm>
            <a:off x="782595" y="4786183"/>
            <a:ext cx="8977183" cy="131350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800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6C4E69C6-494A-5FF8-8B52-1C6129049802}"/>
              </a:ext>
            </a:extLst>
          </p:cNvPr>
          <p:cNvSpPr/>
          <p:nvPr/>
        </p:nvSpPr>
        <p:spPr>
          <a:xfrm>
            <a:off x="11648538" y="369518"/>
            <a:ext cx="281460" cy="6162741"/>
          </a:xfrm>
          <a:prstGeom prst="rect">
            <a:avLst/>
          </a:prstGeom>
          <a:solidFill>
            <a:srgbClr val="00336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0393FE2E-0735-B16B-D19D-2E143407A65F}"/>
              </a:ext>
            </a:extLst>
          </p:cNvPr>
          <p:cNvSpPr/>
          <p:nvPr/>
        </p:nvSpPr>
        <p:spPr>
          <a:xfrm>
            <a:off x="11461691" y="369518"/>
            <a:ext cx="281460" cy="6162741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13162FB9-D596-7F06-D30D-D3AF6BC103A0}"/>
              </a:ext>
            </a:extLst>
          </p:cNvPr>
          <p:cNvSpPr/>
          <p:nvPr/>
        </p:nvSpPr>
        <p:spPr>
          <a:xfrm rot="16200000">
            <a:off x="5665885" y="689557"/>
            <a:ext cx="358900" cy="11324946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D8FC3DD-9C80-6E64-5231-5FF10D0BF5B3}"/>
              </a:ext>
            </a:extLst>
          </p:cNvPr>
          <p:cNvSpPr txBox="1"/>
          <p:nvPr/>
        </p:nvSpPr>
        <p:spPr>
          <a:xfrm>
            <a:off x="11418968" y="6254481"/>
            <a:ext cx="3703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018F20C0-2EF0-4F84-9305-CA4C89777A80}" type="slidenum">
              <a:rPr lang="ru-RU" sz="120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15</a:t>
            </a:fld>
            <a:endParaRPr lang="ru-RU" sz="1200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0D27BA9-7311-A27F-2EA7-CD60291A673E}"/>
              </a:ext>
            </a:extLst>
          </p:cNvPr>
          <p:cNvSpPr txBox="1"/>
          <p:nvPr/>
        </p:nvSpPr>
        <p:spPr>
          <a:xfrm>
            <a:off x="3707295" y="6255261"/>
            <a:ext cx="4621695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ФГБНУ «Российский научный центр психического здоровья»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D0B3A2D3-C412-D3E5-F23B-72D8B6DF5E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743" y="219757"/>
            <a:ext cx="1425050" cy="615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33937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26A293D-198E-C431-E86E-16349B3C0F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57075C3-6D5B-7D01-FEB8-B98A55CD5276}"/>
              </a:ext>
            </a:extLst>
          </p:cNvPr>
          <p:cNvSpPr txBox="1"/>
          <p:nvPr/>
        </p:nvSpPr>
        <p:spPr>
          <a:xfrm>
            <a:off x="771832" y="922901"/>
            <a:ext cx="1079707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ru-RU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en-US" altLang="en-US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r"/>
            <a:endParaRPr lang="ru-RU" altLang="en-US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r"/>
            <a:endParaRPr lang="ru-RU" altLang="en-US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67623CCB-FCD8-E7C6-151B-87F3BE5E01B2}"/>
              </a:ext>
            </a:extLst>
          </p:cNvPr>
          <p:cNvSpPr/>
          <p:nvPr/>
        </p:nvSpPr>
        <p:spPr>
          <a:xfrm>
            <a:off x="11743150" y="369518"/>
            <a:ext cx="186847" cy="6162741"/>
          </a:xfrm>
          <a:prstGeom prst="rect">
            <a:avLst/>
          </a:prstGeom>
          <a:solidFill>
            <a:srgbClr val="00336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18BEC872-1A4D-7AC5-8192-6BB2588BB2F9}"/>
              </a:ext>
            </a:extLst>
          </p:cNvPr>
          <p:cNvSpPr/>
          <p:nvPr/>
        </p:nvSpPr>
        <p:spPr>
          <a:xfrm>
            <a:off x="11556303" y="369518"/>
            <a:ext cx="186847" cy="6162741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021B2479-C76B-AB0A-1E6D-BBF46EC7E2E8}"/>
              </a:ext>
            </a:extLst>
          </p:cNvPr>
          <p:cNvSpPr/>
          <p:nvPr/>
        </p:nvSpPr>
        <p:spPr>
          <a:xfrm rot="16200000">
            <a:off x="5708025" y="683981"/>
            <a:ext cx="276997" cy="11419559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BF25A63-A078-A88D-342D-CCBF42153D01}"/>
              </a:ext>
            </a:extLst>
          </p:cNvPr>
          <p:cNvSpPr txBox="1"/>
          <p:nvPr/>
        </p:nvSpPr>
        <p:spPr>
          <a:xfrm>
            <a:off x="3776869" y="6255261"/>
            <a:ext cx="455212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ФГБНУ «Российский научный центр психического здоровья»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ABBA451-086D-F8CE-9CD3-D4F7545CF73F}"/>
              </a:ext>
            </a:extLst>
          </p:cNvPr>
          <p:cNvSpPr txBox="1"/>
          <p:nvPr/>
        </p:nvSpPr>
        <p:spPr>
          <a:xfrm>
            <a:off x="11433392" y="6255261"/>
            <a:ext cx="432670" cy="276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018F20C0-2EF0-4F84-9305-CA4C89777A80}" type="slidenum">
              <a:rPr lang="ru-RU" sz="120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16</a:t>
            </a:fld>
            <a:endParaRPr lang="ru-RU" sz="1200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Заголовок 1">
            <a:extLst>
              <a:ext uri="{FF2B5EF4-FFF2-40B4-BE49-F238E27FC236}">
                <a16:creationId xmlns:a16="http://schemas.microsoft.com/office/drawing/2014/main" id="{A6A2D481-9DD3-7167-0586-6DD423AA74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00378" y="229210"/>
            <a:ext cx="2492291" cy="609599"/>
          </a:xfrm>
        </p:spPr>
        <p:txBody>
          <a:bodyPr>
            <a:normAutofit/>
          </a:bodyPr>
          <a:lstStyle/>
          <a:p>
            <a:r>
              <a:rPr lang="ru-RU" sz="3200" dirty="0">
                <a:solidFill>
                  <a:srgbClr val="00336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План работ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9A4CE261-55AE-8821-7C16-B8E9C311BD41}"/>
              </a:ext>
            </a:extLst>
          </p:cNvPr>
          <p:cNvSpPr/>
          <p:nvPr/>
        </p:nvSpPr>
        <p:spPr>
          <a:xfrm>
            <a:off x="494380" y="1070975"/>
            <a:ext cx="3015421" cy="5016674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00336C"/>
                </a:solidFill>
              </a:rPr>
              <a:t>Текст</a:t>
            </a:r>
          </a:p>
          <a:p>
            <a:pPr algn="ctr"/>
            <a:r>
              <a:rPr lang="ru-RU" dirty="0">
                <a:solidFill>
                  <a:srgbClr val="00336C"/>
                </a:solidFill>
              </a:rPr>
              <a:t>Текст</a:t>
            </a:r>
          </a:p>
          <a:p>
            <a:pPr algn="ctr"/>
            <a:r>
              <a:rPr lang="ru-RU" dirty="0">
                <a:solidFill>
                  <a:srgbClr val="00336C"/>
                </a:solidFill>
              </a:rPr>
              <a:t>Текст</a:t>
            </a:r>
          </a:p>
          <a:p>
            <a:pPr algn="ctr"/>
            <a:r>
              <a:rPr lang="ru-RU" dirty="0">
                <a:solidFill>
                  <a:srgbClr val="00336C"/>
                </a:solidFill>
              </a:rPr>
              <a:t>Текст </a:t>
            </a:r>
          </a:p>
          <a:p>
            <a:pPr algn="ctr"/>
            <a:r>
              <a:rPr lang="ru-RU" dirty="0">
                <a:solidFill>
                  <a:srgbClr val="00336C"/>
                </a:solidFill>
              </a:rPr>
              <a:t>Текст</a:t>
            </a:r>
          </a:p>
          <a:p>
            <a:pPr algn="ctr"/>
            <a:r>
              <a:rPr lang="ru-RU" dirty="0">
                <a:solidFill>
                  <a:srgbClr val="00336C"/>
                </a:solidFill>
              </a:rPr>
              <a:t>Текст</a:t>
            </a:r>
          </a:p>
          <a:p>
            <a:pPr algn="ctr"/>
            <a:r>
              <a:rPr lang="ru-RU" dirty="0">
                <a:solidFill>
                  <a:srgbClr val="00336C"/>
                </a:solidFill>
              </a:rPr>
              <a:t>Текст</a:t>
            </a:r>
          </a:p>
          <a:p>
            <a:pPr algn="ctr"/>
            <a:r>
              <a:rPr lang="ru-RU" dirty="0">
                <a:solidFill>
                  <a:srgbClr val="00336C"/>
                </a:solidFill>
              </a:rPr>
              <a:t>Текст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ABF6651E-1590-3F22-48A6-4D88764549E9}"/>
              </a:ext>
            </a:extLst>
          </p:cNvPr>
          <p:cNvSpPr/>
          <p:nvPr/>
        </p:nvSpPr>
        <p:spPr>
          <a:xfrm>
            <a:off x="4246860" y="1070975"/>
            <a:ext cx="3015421" cy="5016674"/>
          </a:xfrm>
          <a:prstGeom prst="rect">
            <a:avLst/>
          </a:prstGeom>
          <a:solidFill>
            <a:srgbClr val="629DD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92036D52-7BAA-B84F-D02B-1E0C0C0E0AD0}"/>
              </a:ext>
            </a:extLst>
          </p:cNvPr>
          <p:cNvSpPr/>
          <p:nvPr/>
        </p:nvSpPr>
        <p:spPr>
          <a:xfrm>
            <a:off x="7999340" y="1085807"/>
            <a:ext cx="3015421" cy="5016674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8111E2B-2DD0-E9BF-97F6-4D955A4AE9C3}"/>
              </a:ext>
            </a:extLst>
          </p:cNvPr>
          <p:cNvSpPr txBox="1"/>
          <p:nvPr/>
        </p:nvSpPr>
        <p:spPr>
          <a:xfrm>
            <a:off x="9104243" y="2331448"/>
            <a:ext cx="80507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rgbClr val="00336C"/>
                </a:solidFill>
              </a:rPr>
              <a:t>Текст</a:t>
            </a:r>
          </a:p>
          <a:p>
            <a:pPr algn="ctr"/>
            <a:r>
              <a:rPr lang="ru-RU" dirty="0">
                <a:solidFill>
                  <a:srgbClr val="00336C"/>
                </a:solidFill>
              </a:rPr>
              <a:t>Текст</a:t>
            </a:r>
          </a:p>
          <a:p>
            <a:pPr algn="ctr"/>
            <a:r>
              <a:rPr lang="ru-RU" dirty="0">
                <a:solidFill>
                  <a:srgbClr val="00336C"/>
                </a:solidFill>
              </a:rPr>
              <a:t>Текст</a:t>
            </a:r>
          </a:p>
          <a:p>
            <a:pPr algn="ctr"/>
            <a:r>
              <a:rPr lang="ru-RU" dirty="0">
                <a:solidFill>
                  <a:srgbClr val="00336C"/>
                </a:solidFill>
              </a:rPr>
              <a:t>Текст Текст</a:t>
            </a:r>
          </a:p>
          <a:p>
            <a:pPr algn="ctr"/>
            <a:r>
              <a:rPr lang="ru-RU" dirty="0">
                <a:solidFill>
                  <a:srgbClr val="00336C"/>
                </a:solidFill>
              </a:rPr>
              <a:t>Текст</a:t>
            </a:r>
          </a:p>
          <a:p>
            <a:pPr algn="ctr"/>
            <a:r>
              <a:rPr lang="ru-RU" dirty="0">
                <a:solidFill>
                  <a:srgbClr val="00336C"/>
                </a:solidFill>
              </a:rPr>
              <a:t>Текст</a:t>
            </a:r>
          </a:p>
          <a:p>
            <a:pPr algn="ctr"/>
            <a:r>
              <a:rPr lang="ru-RU" dirty="0">
                <a:solidFill>
                  <a:srgbClr val="00336C"/>
                </a:solidFill>
              </a:rPr>
              <a:t>Текст</a:t>
            </a:r>
            <a:endParaRPr lang="ru-RU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97B2E02-7B6F-CF9F-37A4-F73B66A05D61}"/>
              </a:ext>
            </a:extLst>
          </p:cNvPr>
          <p:cNvSpPr txBox="1"/>
          <p:nvPr/>
        </p:nvSpPr>
        <p:spPr>
          <a:xfrm>
            <a:off x="5162029" y="2302612"/>
            <a:ext cx="1172131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chemeClr val="bg1"/>
                </a:solidFill>
              </a:rPr>
              <a:t>Текст</a:t>
            </a:r>
          </a:p>
          <a:p>
            <a:pPr algn="ctr"/>
            <a:r>
              <a:rPr lang="ru-RU" dirty="0">
                <a:solidFill>
                  <a:schemeClr val="bg1"/>
                </a:solidFill>
              </a:rPr>
              <a:t>Текст</a:t>
            </a:r>
          </a:p>
          <a:p>
            <a:pPr algn="ctr"/>
            <a:r>
              <a:rPr lang="ru-RU" dirty="0">
                <a:solidFill>
                  <a:schemeClr val="bg1"/>
                </a:solidFill>
              </a:rPr>
              <a:t>Текст</a:t>
            </a:r>
          </a:p>
          <a:p>
            <a:pPr algn="ctr"/>
            <a:r>
              <a:rPr lang="ru-RU" dirty="0">
                <a:solidFill>
                  <a:schemeClr val="bg1"/>
                </a:solidFill>
              </a:rPr>
              <a:t>Текст</a:t>
            </a:r>
          </a:p>
          <a:p>
            <a:pPr algn="ctr"/>
            <a:r>
              <a:rPr lang="ru-RU" dirty="0">
                <a:solidFill>
                  <a:schemeClr val="bg1"/>
                </a:solidFill>
              </a:rPr>
              <a:t>Текст</a:t>
            </a:r>
          </a:p>
          <a:p>
            <a:pPr algn="ctr"/>
            <a:r>
              <a:rPr lang="ru-RU" dirty="0">
                <a:solidFill>
                  <a:schemeClr val="bg1"/>
                </a:solidFill>
              </a:rPr>
              <a:t>Текст</a:t>
            </a:r>
          </a:p>
          <a:p>
            <a:pPr algn="ctr"/>
            <a:r>
              <a:rPr lang="ru-RU" dirty="0">
                <a:solidFill>
                  <a:schemeClr val="bg1"/>
                </a:solidFill>
              </a:rPr>
              <a:t>Текст</a:t>
            </a:r>
          </a:p>
          <a:p>
            <a:pPr algn="ctr"/>
            <a:r>
              <a:rPr lang="ru-RU" dirty="0">
                <a:solidFill>
                  <a:schemeClr val="bg1"/>
                </a:solidFill>
              </a:rPr>
              <a:t>Текст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E8259D9F-C6F2-B18D-E861-66B8347889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6743" y="219757"/>
            <a:ext cx="1425050" cy="615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58721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2834385-576F-4830-2152-DF9574219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717235" y="6356350"/>
            <a:ext cx="4436165" cy="365125"/>
          </a:xfrm>
        </p:spPr>
        <p:txBody>
          <a:bodyPr/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ФГБНУ «</a:t>
            </a:r>
            <a:r>
              <a:rPr lang="ru-RU" dirty="0"/>
              <a:t>Российский научный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центр психического здоровья»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69537BE-382A-0D28-4271-FBE12819C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fld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75254EC-A0AF-B144-74D6-07AAD52FBAD5}"/>
              </a:ext>
            </a:extLst>
          </p:cNvPr>
          <p:cNvSpPr txBox="1"/>
          <p:nvPr/>
        </p:nvSpPr>
        <p:spPr>
          <a:xfrm>
            <a:off x="607512" y="688932"/>
            <a:ext cx="18914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solidFill>
                  <a:srgbClr val="0033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Логотип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AF33FE2-4EAA-DEED-C41C-D96CCE0D8A3B}"/>
              </a:ext>
            </a:extLst>
          </p:cNvPr>
          <p:cNvSpPr txBox="1"/>
          <p:nvPr/>
        </p:nvSpPr>
        <p:spPr>
          <a:xfrm>
            <a:off x="5256495" y="683063"/>
            <a:ext cx="223119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0033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Цвета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9FC6D0E-531B-F488-806E-F5CDC3E718C9}"/>
              </a:ext>
            </a:extLst>
          </p:cNvPr>
          <p:cNvSpPr txBox="1"/>
          <p:nvPr/>
        </p:nvSpPr>
        <p:spPr>
          <a:xfrm>
            <a:off x="9343373" y="688932"/>
            <a:ext cx="201042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0033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Шрифт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08E5C9B-E0DD-D31B-63C4-081021D4327B}"/>
              </a:ext>
            </a:extLst>
          </p:cNvPr>
          <p:cNvSpPr txBox="1"/>
          <p:nvPr/>
        </p:nvSpPr>
        <p:spPr>
          <a:xfrm>
            <a:off x="551146" y="3344450"/>
            <a:ext cx="399064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>
                <a:solidFill>
                  <a:srgbClr val="0033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Обратите внимание:</a:t>
            </a:r>
          </a:p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логотип размещается в верхнем левом углу.</a:t>
            </a:r>
          </a:p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Менять пропорции </a:t>
            </a:r>
            <a:r>
              <a:rPr lang="ru-RU" sz="1400" i="1" dirty="0">
                <a:latin typeface="Arial" panose="020B0604020202020204" pitchFamily="34" charset="0"/>
                <a:cs typeface="Arial" panose="020B0604020202020204" pitchFamily="34" charset="0"/>
              </a:rPr>
              <a:t>(растягивать, сжимать, </a:t>
            </a:r>
          </a:p>
          <a:p>
            <a:r>
              <a:rPr lang="ru-RU" sz="1400" i="1" dirty="0">
                <a:latin typeface="Arial" panose="020B0604020202020204" pitchFamily="34" charset="0"/>
                <a:cs typeface="Arial" panose="020B0604020202020204" pitchFamily="34" charset="0"/>
              </a:rPr>
              <a:t>изменять по размеру фрагменты) </a:t>
            </a:r>
          </a:p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не допускается.</a:t>
            </a:r>
          </a:p>
          <a:p>
            <a:endParaRPr lang="ru-RU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36C4076-7F48-01C7-5823-F6DC71ADFD10}"/>
              </a:ext>
            </a:extLst>
          </p:cNvPr>
          <p:cNvSpPr txBox="1"/>
          <p:nvPr/>
        </p:nvSpPr>
        <p:spPr>
          <a:xfrm>
            <a:off x="4841998" y="3288874"/>
            <a:ext cx="223119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33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Основные цвета</a:t>
            </a:r>
          </a:p>
          <a:p>
            <a:r>
              <a:rPr lang="ru-RU" sz="1400" b="1" dirty="0">
                <a:solidFill>
                  <a:srgbClr val="0033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использования.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30EE7967-9238-2B4A-0257-EEBC68208470}"/>
              </a:ext>
            </a:extLst>
          </p:cNvPr>
          <p:cNvSpPr/>
          <p:nvPr/>
        </p:nvSpPr>
        <p:spPr>
          <a:xfrm>
            <a:off x="4847572" y="1534438"/>
            <a:ext cx="540000" cy="540000"/>
          </a:xfrm>
          <a:prstGeom prst="rect">
            <a:avLst/>
          </a:prstGeom>
          <a:solidFill>
            <a:srgbClr val="00336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EB0B6796-D75C-DDD3-6099-F3C9474A2D5D}"/>
              </a:ext>
            </a:extLst>
          </p:cNvPr>
          <p:cNvSpPr/>
          <p:nvPr/>
        </p:nvSpPr>
        <p:spPr>
          <a:xfrm>
            <a:off x="5710489" y="1534438"/>
            <a:ext cx="540000" cy="540000"/>
          </a:xfrm>
          <a:prstGeom prst="rect">
            <a:avLst/>
          </a:prstGeom>
          <a:solidFill>
            <a:srgbClr val="89898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4DB5DC52-64C6-9A71-1BEC-FAA730B6D1B1}"/>
              </a:ext>
            </a:extLst>
          </p:cNvPr>
          <p:cNvSpPr/>
          <p:nvPr/>
        </p:nvSpPr>
        <p:spPr>
          <a:xfrm>
            <a:off x="4841998" y="2239587"/>
            <a:ext cx="540000" cy="540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2FF65533-B01D-597C-68E7-99AB75E1B52F}"/>
              </a:ext>
            </a:extLst>
          </p:cNvPr>
          <p:cNvSpPr/>
          <p:nvPr/>
        </p:nvSpPr>
        <p:spPr>
          <a:xfrm>
            <a:off x="5707702" y="2247900"/>
            <a:ext cx="540000" cy="540000"/>
          </a:xfrm>
          <a:prstGeom prst="rect">
            <a:avLst/>
          </a:prstGeom>
          <a:solidFill>
            <a:srgbClr val="629D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B8BFA465-7810-18A6-D9A8-F940195E10B5}"/>
              </a:ext>
            </a:extLst>
          </p:cNvPr>
          <p:cNvSpPr/>
          <p:nvPr/>
        </p:nvSpPr>
        <p:spPr>
          <a:xfrm>
            <a:off x="6573407" y="1534438"/>
            <a:ext cx="540000" cy="540000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972D55E5-D83E-0DB8-DB4B-8ED6B400C361}"/>
              </a:ext>
            </a:extLst>
          </p:cNvPr>
          <p:cNvSpPr/>
          <p:nvPr/>
        </p:nvSpPr>
        <p:spPr>
          <a:xfrm>
            <a:off x="6573407" y="2247900"/>
            <a:ext cx="540000" cy="540000"/>
          </a:xfrm>
          <a:prstGeom prst="rect">
            <a:avLst/>
          </a:prstGeom>
          <a:solidFill>
            <a:srgbClr val="4966A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595959"/>
              </a:solidFill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8530EE4-B941-DB05-38DD-65BDE71A78A1}"/>
              </a:ext>
            </a:extLst>
          </p:cNvPr>
          <p:cNvSpPr txBox="1"/>
          <p:nvPr/>
        </p:nvSpPr>
        <p:spPr>
          <a:xfrm>
            <a:off x="8372605" y="2836618"/>
            <a:ext cx="3602453" cy="24622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Вам потребуется крупный шрифт для заголовка и более мелкий – для основного текста.</a:t>
            </a:r>
          </a:p>
          <a:p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Для заголовка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– не менее 32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pt.</a:t>
            </a:r>
          </a:p>
          <a:p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Для подзаголовка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– не менее 24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pt.</a:t>
            </a:r>
          </a:p>
          <a:p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Для текста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– не менее 14 - 16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pt.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Перегруженность и мелкий шрифт тяжелы для восприятия. 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Жирным шрифтом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выделяйте ключевые фрагменты.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3FE15AE-2E53-5B18-BFE3-284F4E5CE15A}"/>
              </a:ext>
            </a:extLst>
          </p:cNvPr>
          <p:cNvSpPr txBox="1"/>
          <p:nvPr/>
        </p:nvSpPr>
        <p:spPr>
          <a:xfrm>
            <a:off x="8372605" y="1454998"/>
            <a:ext cx="219205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solidFill>
                  <a:srgbClr val="00336C"/>
                </a:solidFill>
              </a:rPr>
              <a:t>Текст</a:t>
            </a:r>
          </a:p>
          <a:p>
            <a:r>
              <a:rPr lang="ru-RU" sz="2400" dirty="0">
                <a:solidFill>
                  <a:srgbClr val="00336C"/>
                </a:solidFill>
              </a:rPr>
              <a:t>Текст</a:t>
            </a:r>
          </a:p>
          <a:p>
            <a:r>
              <a:rPr lang="ru-RU" sz="1600" dirty="0">
                <a:solidFill>
                  <a:srgbClr val="00336C"/>
                </a:solidFill>
              </a:rPr>
              <a:t>Текст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BA54E096-32DD-7577-AB3F-7ECCC37CEE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6942" y="1574945"/>
            <a:ext cx="3032701" cy="13108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34348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3019D6F-D3AF-33EB-DF00-8FD7C396C9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FEBE1C0F-71A7-5088-7963-23022559F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21770" y="6356350"/>
            <a:ext cx="4114800" cy="365125"/>
          </a:xfrm>
        </p:spPr>
        <p:txBody>
          <a:bodyPr/>
          <a:lstStyle/>
          <a:p>
            <a:r>
              <a:rPr lang="ru-RU" dirty="0"/>
              <a:t>ФГБНУ «Российский научный центр психического здоровья»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9982FC8F-8F15-B0C8-1D0D-2365341C9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fld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BA1E91D-503B-A777-3E0C-D299D3BF22B3}"/>
              </a:ext>
            </a:extLst>
          </p:cNvPr>
          <p:cNvSpPr txBox="1"/>
          <p:nvPr/>
        </p:nvSpPr>
        <p:spPr>
          <a:xfrm>
            <a:off x="678998" y="1273839"/>
            <a:ext cx="10834003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ru-RU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altLang="en-US" sz="2800" dirty="0">
                <a:solidFill>
                  <a:srgbClr val="00336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Тема диссертации «………»</a:t>
            </a:r>
            <a:endParaRPr lang="en-US" altLang="en-US" sz="2800" dirty="0">
              <a:solidFill>
                <a:srgbClr val="00336C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endParaRPr lang="ru-RU" altLang="en-US" sz="2400" i="1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r>
              <a:rPr lang="ru-RU" sz="2400" dirty="0">
                <a:solidFill>
                  <a:srgbClr val="00336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Научная специальность «………..» </a:t>
            </a:r>
          </a:p>
          <a:p>
            <a:r>
              <a:rPr lang="ru-RU" altLang="en-US" sz="2000" dirty="0">
                <a:solidFill>
                  <a:srgbClr val="00336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Отрасль науки: __________</a:t>
            </a:r>
          </a:p>
          <a:p>
            <a:pPr algn="r"/>
            <a:endParaRPr lang="ru-RU" altLang="en-US" i="1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r"/>
            <a:r>
              <a:rPr lang="ru-RU" altLang="en-US" sz="1600" i="1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ФИО аспиранта</a:t>
            </a:r>
            <a:endParaRPr lang="en-US" altLang="en-US" sz="1600" i="1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r"/>
            <a:endParaRPr lang="ru-RU" altLang="en-US" sz="1600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r"/>
            <a:r>
              <a:rPr lang="ru-RU" altLang="en-US" sz="16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Н</a:t>
            </a:r>
            <a:r>
              <a:rPr lang="en-US" altLang="en-US" sz="1600" dirty="0" err="1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аучн</a:t>
            </a:r>
            <a:r>
              <a:rPr lang="ru-RU" altLang="en-US" sz="1600" dirty="0" err="1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ый</a:t>
            </a:r>
            <a:r>
              <a:rPr lang="en-US" altLang="ru-RU" sz="16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altLang="en-US" sz="1600" dirty="0" err="1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руководител</a:t>
            </a:r>
            <a:r>
              <a:rPr lang="ru-RU" altLang="en-US" sz="16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ь</a:t>
            </a:r>
            <a:endParaRPr lang="en-US" altLang="ru-RU" sz="1600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r"/>
            <a:r>
              <a:rPr lang="ru-RU" altLang="en-US" sz="16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ФИО полностью</a:t>
            </a:r>
            <a:endParaRPr lang="en-US" altLang="en-US" sz="1600" i="1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r"/>
            <a:r>
              <a:rPr lang="ru-RU" sz="16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Степень, звание, должность</a:t>
            </a:r>
            <a:endParaRPr lang="ru-RU" altLang="en-US" sz="1600" i="1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ctr"/>
            <a:endParaRPr lang="ru-RU" altLang="en-US" sz="2000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ctr"/>
            <a:endParaRPr lang="ru-RU" alt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Дата 1">
            <a:extLst>
              <a:ext uri="{FF2B5EF4-FFF2-40B4-BE49-F238E27FC236}">
                <a16:creationId xmlns:a16="http://schemas.microsoft.com/office/drawing/2014/main" id="{DC0D6F22-1ADC-D329-7A69-A48BB00DCD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/>
              <a:t>Москва, 2026</a:t>
            </a:r>
          </a:p>
        </p:txBody>
      </p:sp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0E01021F-1D58-E77F-7BC4-5530D452A24F}"/>
              </a:ext>
            </a:extLst>
          </p:cNvPr>
          <p:cNvSpPr txBox="1">
            <a:spLocks/>
          </p:cNvSpPr>
          <p:nvPr/>
        </p:nvSpPr>
        <p:spPr>
          <a:xfrm>
            <a:off x="2363823" y="101990"/>
            <a:ext cx="9383418" cy="85151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16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Доклад о выполнении индивидуального плана работы</a:t>
            </a:r>
          </a:p>
          <a:p>
            <a:pPr algn="r"/>
            <a:r>
              <a:rPr lang="ru-RU" sz="16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за ____ курс ___ семестр 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BA54E096-32DD-7577-AB3F-7ECCC37CEE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675" y="223201"/>
            <a:ext cx="1425050" cy="615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2659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97E9A3D-5AD9-9EE3-46D2-A1A6FA5FED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1A9152AD-A939-8FF7-170C-2FB9C4D06842}"/>
              </a:ext>
            </a:extLst>
          </p:cNvPr>
          <p:cNvSpPr txBox="1">
            <a:spLocks/>
          </p:cNvSpPr>
          <p:nvPr/>
        </p:nvSpPr>
        <p:spPr>
          <a:xfrm>
            <a:off x="2363823" y="101990"/>
            <a:ext cx="8276253" cy="85151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dirty="0">
                <a:solidFill>
                  <a:srgbClr val="00336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Актуальность, цель и задачи исследования</a:t>
            </a: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B8809066-95F5-FAB2-A3FC-96117AEDC734}"/>
              </a:ext>
            </a:extLst>
          </p:cNvPr>
          <p:cNvSpPr/>
          <p:nvPr/>
        </p:nvSpPr>
        <p:spPr>
          <a:xfrm>
            <a:off x="11743150" y="369518"/>
            <a:ext cx="186847" cy="6162741"/>
          </a:xfrm>
          <a:prstGeom prst="rect">
            <a:avLst/>
          </a:prstGeom>
          <a:solidFill>
            <a:srgbClr val="00336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67ED6063-91F8-6355-1035-A6C9DE41C52D}"/>
              </a:ext>
            </a:extLst>
          </p:cNvPr>
          <p:cNvSpPr/>
          <p:nvPr/>
        </p:nvSpPr>
        <p:spPr>
          <a:xfrm>
            <a:off x="11556303" y="369518"/>
            <a:ext cx="186847" cy="6162741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A284232C-D36B-049D-5255-439154A03D8E}"/>
              </a:ext>
            </a:extLst>
          </p:cNvPr>
          <p:cNvSpPr/>
          <p:nvPr/>
        </p:nvSpPr>
        <p:spPr>
          <a:xfrm rot="16200000">
            <a:off x="5708025" y="683981"/>
            <a:ext cx="276997" cy="11419559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CF6DA66-8AB8-A1D8-7D1A-E295DB871DAD}"/>
              </a:ext>
            </a:extLst>
          </p:cNvPr>
          <p:cNvSpPr txBox="1"/>
          <p:nvPr/>
        </p:nvSpPr>
        <p:spPr>
          <a:xfrm>
            <a:off x="3488635" y="6255260"/>
            <a:ext cx="462169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ФГБНУ «Российский научный центр психического здоровья»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3D924C8-A493-561C-51A5-649941F48147}"/>
              </a:ext>
            </a:extLst>
          </p:cNvPr>
          <p:cNvSpPr txBox="1"/>
          <p:nvPr/>
        </p:nvSpPr>
        <p:spPr>
          <a:xfrm>
            <a:off x="11497327" y="6255260"/>
            <a:ext cx="24582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018F20C0-2EF0-4F84-9305-CA4C89777A80}" type="slidenum">
              <a:rPr lang="ru-RU" sz="120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4</a:t>
            </a:fld>
            <a:endParaRPr lang="ru-RU" sz="1200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2A44104-E4DE-48AA-9DC4-721F93783094}"/>
              </a:ext>
            </a:extLst>
          </p:cNvPr>
          <p:cNvSpPr txBox="1"/>
          <p:nvPr/>
        </p:nvSpPr>
        <p:spPr>
          <a:xfrm>
            <a:off x="4925961" y="2605547"/>
            <a:ext cx="3500284" cy="18582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BA54E096-32DD-7577-AB3F-7ECCC37CEE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6743" y="219757"/>
            <a:ext cx="1425050" cy="615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48996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CCCFA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6974E5C-09F9-60BA-5650-E877CDD046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23865D2-F8F4-11A7-9332-2734A9E82AD8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10639" y="159996"/>
            <a:ext cx="1425050" cy="615977"/>
          </a:xfrm>
          <a:prstGeom prst="rect">
            <a:avLst/>
          </a:prstGeom>
          <a:solidFill>
            <a:srgbClr val="ACCCFA"/>
          </a:solidFill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DC378F3-CF8C-E7D0-B9B7-317DEFF28488}"/>
              </a:ext>
            </a:extLst>
          </p:cNvPr>
          <p:cNvSpPr txBox="1"/>
          <p:nvPr/>
        </p:nvSpPr>
        <p:spPr>
          <a:xfrm>
            <a:off x="823164" y="896503"/>
            <a:ext cx="1079707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ru-RU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en-US" altLang="en-US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r"/>
            <a:endParaRPr lang="ru-RU" altLang="en-US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r"/>
            <a:endParaRPr lang="ru-RU" altLang="en-US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AA4BC9E-D129-7450-073A-018D1B55C584}"/>
              </a:ext>
            </a:extLst>
          </p:cNvPr>
          <p:cNvSpPr txBox="1"/>
          <p:nvPr/>
        </p:nvSpPr>
        <p:spPr>
          <a:xfrm>
            <a:off x="3916017" y="6255261"/>
            <a:ext cx="4572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ФГБНУ «Российский научный центр психического здоровья»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1F43A7A-1140-ADC6-1145-C3D9FCCE99E5}"/>
              </a:ext>
            </a:extLst>
          </p:cNvPr>
          <p:cNvSpPr txBox="1"/>
          <p:nvPr/>
        </p:nvSpPr>
        <p:spPr>
          <a:xfrm>
            <a:off x="11497327" y="6255260"/>
            <a:ext cx="24582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018F20C0-2EF0-4F84-9305-CA4C89777A80}" type="slidenum">
              <a:rPr lang="ru-RU" sz="120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5</a:t>
            </a:fld>
            <a:endParaRPr lang="ru-RU" sz="1200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Заголовок 1">
            <a:extLst>
              <a:ext uri="{FF2B5EF4-FFF2-40B4-BE49-F238E27FC236}">
                <a16:creationId xmlns:a16="http://schemas.microsoft.com/office/drawing/2014/main" id="{3AADC013-DC1E-1B9B-7265-7BA410A4B9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6451" y="1958860"/>
            <a:ext cx="8654394" cy="2532978"/>
          </a:xfrm>
        </p:spPr>
        <p:txBody>
          <a:bodyPr>
            <a:normAutofit/>
          </a:bodyPr>
          <a:lstStyle/>
          <a:p>
            <a:r>
              <a:rPr lang="ru-RU" sz="4000" b="1" dirty="0">
                <a:solidFill>
                  <a:srgbClr val="00336C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Результаты проделанной работы </a:t>
            </a:r>
            <a:br>
              <a:rPr lang="ru-RU" sz="4000" b="1" dirty="0">
                <a:solidFill>
                  <a:srgbClr val="00336C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ru-RU" sz="4000" b="1" dirty="0">
                <a:solidFill>
                  <a:srgbClr val="00336C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за семестр (научный компонент)</a:t>
            </a:r>
          </a:p>
        </p:txBody>
      </p:sp>
    </p:spTree>
    <p:extLst>
      <p:ext uri="{BB962C8B-B14F-4D97-AF65-F5344CB8AC3E}">
        <p14:creationId xmlns:p14="http://schemas.microsoft.com/office/powerpoint/2010/main" val="8932758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88B5547-7A40-6918-8E7B-E7CF80888B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6B054D5-82C1-B7A8-2BC5-1BAC743FCD6B}"/>
              </a:ext>
            </a:extLst>
          </p:cNvPr>
          <p:cNvSpPr txBox="1"/>
          <p:nvPr/>
        </p:nvSpPr>
        <p:spPr>
          <a:xfrm>
            <a:off x="771832" y="922901"/>
            <a:ext cx="1079707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ru-RU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en-US" altLang="en-US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r"/>
            <a:endParaRPr lang="ru-RU" altLang="en-US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r"/>
            <a:endParaRPr lang="ru-RU" altLang="en-US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AF1FBB7A-D4B4-7B51-311D-62C15B26E31A}"/>
              </a:ext>
            </a:extLst>
          </p:cNvPr>
          <p:cNvSpPr/>
          <p:nvPr/>
        </p:nvSpPr>
        <p:spPr>
          <a:xfrm>
            <a:off x="11743150" y="369518"/>
            <a:ext cx="186847" cy="6162741"/>
          </a:xfrm>
          <a:prstGeom prst="rect">
            <a:avLst/>
          </a:prstGeom>
          <a:solidFill>
            <a:srgbClr val="00336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A9D24989-4E6F-D394-E7F2-77FF6D79A2FF}"/>
              </a:ext>
            </a:extLst>
          </p:cNvPr>
          <p:cNvSpPr/>
          <p:nvPr/>
        </p:nvSpPr>
        <p:spPr>
          <a:xfrm>
            <a:off x="11556303" y="369518"/>
            <a:ext cx="186847" cy="6162741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537B2D9B-C598-2D11-A03C-8A61CB2FC934}"/>
              </a:ext>
            </a:extLst>
          </p:cNvPr>
          <p:cNvSpPr/>
          <p:nvPr/>
        </p:nvSpPr>
        <p:spPr>
          <a:xfrm rot="16200000">
            <a:off x="5708025" y="683981"/>
            <a:ext cx="276997" cy="11419559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263C5B5-2844-6F65-03A4-F0BA892D7517}"/>
              </a:ext>
            </a:extLst>
          </p:cNvPr>
          <p:cNvSpPr txBox="1"/>
          <p:nvPr/>
        </p:nvSpPr>
        <p:spPr>
          <a:xfrm>
            <a:off x="3766929" y="6255261"/>
            <a:ext cx="4522305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ФГБНУ «Российский научный центр психического здоровья»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4C7D2D9-80B1-290A-315B-DAEBE3BDD68C}"/>
              </a:ext>
            </a:extLst>
          </p:cNvPr>
          <p:cNvSpPr txBox="1"/>
          <p:nvPr/>
        </p:nvSpPr>
        <p:spPr>
          <a:xfrm>
            <a:off x="11497327" y="6255260"/>
            <a:ext cx="24582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018F20C0-2EF0-4F84-9305-CA4C89777A80}" type="slidenum">
              <a:rPr lang="ru-RU" sz="120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6</a:t>
            </a:fld>
            <a:endParaRPr lang="ru-RU" sz="1200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Заголовок 1">
            <a:extLst>
              <a:ext uri="{FF2B5EF4-FFF2-40B4-BE49-F238E27FC236}">
                <a16:creationId xmlns:a16="http://schemas.microsoft.com/office/drawing/2014/main" id="{8DC1C384-B589-A833-D944-CD62D800F7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6082" y="222947"/>
            <a:ext cx="9363374" cy="609599"/>
          </a:xfrm>
        </p:spPr>
        <p:txBody>
          <a:bodyPr>
            <a:normAutofit/>
          </a:bodyPr>
          <a:lstStyle/>
          <a:p>
            <a:r>
              <a:rPr lang="ru-RU" sz="2900" dirty="0">
                <a:solidFill>
                  <a:srgbClr val="00336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Научная (научно-исследовательская) деятельность</a:t>
            </a:r>
          </a:p>
        </p:txBody>
      </p:sp>
      <p:sp>
        <p:nvSpPr>
          <p:cNvPr id="6" name="Скругленная прямоугольная выноска 17">
            <a:extLst>
              <a:ext uri="{FF2B5EF4-FFF2-40B4-BE49-F238E27FC236}">
                <a16:creationId xmlns:a16="http://schemas.microsoft.com/office/drawing/2014/main" id="{5C90848E-888C-32A5-BF1F-1CCF71CAD137}"/>
              </a:ext>
            </a:extLst>
          </p:cNvPr>
          <p:cNvSpPr/>
          <p:nvPr/>
        </p:nvSpPr>
        <p:spPr bwMode="auto">
          <a:xfrm>
            <a:off x="2964327" y="2213586"/>
            <a:ext cx="4213222" cy="1483344"/>
          </a:xfrm>
          <a:prstGeom prst="wedgeRoundRectCallout">
            <a:avLst>
              <a:gd name="adj1" fmla="val -22290"/>
              <a:gd name="adj2" fmla="val -84340"/>
              <a:gd name="adj3" fmla="val 16667"/>
            </a:avLst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ru-RU" sz="10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описать методы исследования, объем выполненного научного исследования, количество тематических пациентов, промежуточные результаты исследования, степень разработки глав диссертации и др.</a:t>
            </a:r>
          </a:p>
          <a:p>
            <a:endParaRPr lang="ru-RU" sz="1000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r>
              <a:rPr lang="ru-RU" sz="10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1000" i="1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(количество слайдов на Ваше усмотрение)</a:t>
            </a:r>
            <a:endParaRPr lang="ru-RU" altLang="en-US" sz="1000" i="1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9F834712-FE52-67CF-7C4B-43C13B9B2C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6743" y="219757"/>
            <a:ext cx="1425050" cy="615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9572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5633BA6-3A20-DEE3-5369-A94316494C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73CD58-6A70-598C-2CE4-8945086C73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8143" y="325740"/>
            <a:ext cx="7759873" cy="609599"/>
          </a:xfrm>
        </p:spPr>
        <p:txBody>
          <a:bodyPr>
            <a:noAutofit/>
          </a:bodyPr>
          <a:lstStyle/>
          <a:p>
            <a:pPr algn="ctr"/>
            <a:r>
              <a:rPr lang="ru-RU" sz="3200" dirty="0">
                <a:solidFill>
                  <a:srgbClr val="00336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Описание выборок исследования</a:t>
            </a:r>
            <a:br>
              <a:rPr lang="ru-RU" sz="3200" dirty="0">
                <a:solidFill>
                  <a:srgbClr val="00336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</a:br>
            <a:r>
              <a:rPr lang="ru-RU" sz="3200" dirty="0">
                <a:solidFill>
                  <a:srgbClr val="00336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Критерии включения/невключения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FE1BB4BA-4BAF-DBCC-A65E-85093C7F2D00}"/>
              </a:ext>
            </a:extLst>
          </p:cNvPr>
          <p:cNvSpPr/>
          <p:nvPr/>
        </p:nvSpPr>
        <p:spPr>
          <a:xfrm>
            <a:off x="11743150" y="369518"/>
            <a:ext cx="186847" cy="6162741"/>
          </a:xfrm>
          <a:prstGeom prst="rect">
            <a:avLst/>
          </a:prstGeom>
          <a:solidFill>
            <a:srgbClr val="00336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90170817-14F7-DC59-CAC9-CBB301DA6487}"/>
              </a:ext>
            </a:extLst>
          </p:cNvPr>
          <p:cNvSpPr/>
          <p:nvPr/>
        </p:nvSpPr>
        <p:spPr>
          <a:xfrm>
            <a:off x="11556303" y="369518"/>
            <a:ext cx="186847" cy="6162741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9D57C909-ACEC-602E-A339-69BC810B0EA6}"/>
              </a:ext>
            </a:extLst>
          </p:cNvPr>
          <p:cNvSpPr/>
          <p:nvPr/>
        </p:nvSpPr>
        <p:spPr>
          <a:xfrm rot="16200000">
            <a:off x="5708025" y="683981"/>
            <a:ext cx="276997" cy="11419559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6E876C1-B671-31EA-3887-567AA11FC07B}"/>
              </a:ext>
            </a:extLst>
          </p:cNvPr>
          <p:cNvSpPr txBox="1"/>
          <p:nvPr/>
        </p:nvSpPr>
        <p:spPr>
          <a:xfrm>
            <a:off x="3776869" y="6255261"/>
            <a:ext cx="449248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ФГБНУ «Российский научный центр психического здоровья»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6278FA1-0DFB-C1AC-9208-F3547A81FCED}"/>
              </a:ext>
            </a:extLst>
          </p:cNvPr>
          <p:cNvSpPr txBox="1"/>
          <p:nvPr/>
        </p:nvSpPr>
        <p:spPr>
          <a:xfrm>
            <a:off x="11497327" y="6255260"/>
            <a:ext cx="24582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018F20C0-2EF0-4F84-9305-CA4C89777A80}" type="slidenum">
              <a:rPr lang="ru-RU" sz="120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7</a:t>
            </a:fld>
            <a:endParaRPr lang="ru-RU" sz="1200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8168C7D-94CD-357C-6B23-BD57B894F9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6743" y="219757"/>
            <a:ext cx="1425050" cy="615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05234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A341E7E-A1DA-2D4F-B60B-49978FD078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AD4F55D-1FDE-3FEE-F555-126B031F4288}"/>
              </a:ext>
            </a:extLst>
          </p:cNvPr>
          <p:cNvSpPr txBox="1"/>
          <p:nvPr/>
        </p:nvSpPr>
        <p:spPr>
          <a:xfrm>
            <a:off x="771832" y="922901"/>
            <a:ext cx="1079707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ru-RU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en-US" altLang="en-US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r"/>
            <a:endParaRPr lang="ru-RU" altLang="en-US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r"/>
            <a:endParaRPr lang="ru-RU" altLang="en-US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59849859-29ED-1D5B-F374-2BE3E770DDB4}"/>
              </a:ext>
            </a:extLst>
          </p:cNvPr>
          <p:cNvSpPr/>
          <p:nvPr/>
        </p:nvSpPr>
        <p:spPr>
          <a:xfrm>
            <a:off x="11743150" y="369518"/>
            <a:ext cx="186847" cy="6162741"/>
          </a:xfrm>
          <a:prstGeom prst="rect">
            <a:avLst/>
          </a:prstGeom>
          <a:solidFill>
            <a:srgbClr val="00336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53E4C1DF-E97C-82A0-1963-59F0D4314F02}"/>
              </a:ext>
            </a:extLst>
          </p:cNvPr>
          <p:cNvSpPr/>
          <p:nvPr/>
        </p:nvSpPr>
        <p:spPr>
          <a:xfrm>
            <a:off x="11556303" y="369518"/>
            <a:ext cx="186847" cy="6162741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8D3E0931-CD98-7A60-2103-414AACF7CE88}"/>
              </a:ext>
            </a:extLst>
          </p:cNvPr>
          <p:cNvSpPr/>
          <p:nvPr/>
        </p:nvSpPr>
        <p:spPr>
          <a:xfrm rot="16200000">
            <a:off x="5708025" y="683981"/>
            <a:ext cx="276997" cy="11419559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AFAC3E1-8D47-C740-12E1-FAE3457F52D2}"/>
              </a:ext>
            </a:extLst>
          </p:cNvPr>
          <p:cNvSpPr txBox="1"/>
          <p:nvPr/>
        </p:nvSpPr>
        <p:spPr>
          <a:xfrm>
            <a:off x="3776870" y="6255261"/>
            <a:ext cx="4572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ФГБНУ «Российский научный центр психического здоровья»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7E1FD2E-9576-3C41-3FA1-9A221408B2BD}"/>
              </a:ext>
            </a:extLst>
          </p:cNvPr>
          <p:cNvSpPr txBox="1"/>
          <p:nvPr/>
        </p:nvSpPr>
        <p:spPr>
          <a:xfrm>
            <a:off x="11497327" y="6255260"/>
            <a:ext cx="24582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018F20C0-2EF0-4F84-9305-CA4C89777A80}" type="slidenum">
              <a:rPr lang="ru-RU" sz="120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8</a:t>
            </a:fld>
            <a:endParaRPr lang="ru-RU" sz="1200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Заголовок 1">
            <a:extLst>
              <a:ext uri="{FF2B5EF4-FFF2-40B4-BE49-F238E27FC236}">
                <a16:creationId xmlns:a16="http://schemas.microsoft.com/office/drawing/2014/main" id="{B86CEDFB-81CA-A459-5C60-A96B79C9DD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5884" y="222947"/>
            <a:ext cx="6449961" cy="609599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dirty="0">
                <a:solidFill>
                  <a:srgbClr val="00336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Публикации по теме исследования</a:t>
            </a:r>
          </a:p>
        </p:txBody>
      </p:sp>
      <p:sp>
        <p:nvSpPr>
          <p:cNvPr id="6" name="Скругленная прямоугольная выноска 17">
            <a:extLst>
              <a:ext uri="{FF2B5EF4-FFF2-40B4-BE49-F238E27FC236}">
                <a16:creationId xmlns:a16="http://schemas.microsoft.com/office/drawing/2014/main" id="{0C7F0767-151B-3BCB-2B5C-D4B83DC7D052}"/>
              </a:ext>
            </a:extLst>
          </p:cNvPr>
          <p:cNvSpPr/>
          <p:nvPr/>
        </p:nvSpPr>
        <p:spPr bwMode="auto">
          <a:xfrm>
            <a:off x="2738185" y="2235874"/>
            <a:ext cx="4213222" cy="1483344"/>
          </a:xfrm>
          <a:prstGeom prst="wedgeRoundRectCallout">
            <a:avLst>
              <a:gd name="adj1" fmla="val -21183"/>
              <a:gd name="adj2" fmla="val -83082"/>
              <a:gd name="adj3" fmla="val 16667"/>
            </a:avLst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ru-RU" sz="10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Если публикаций нет, то слайд не удаляем – пишем, что их нет на настоящий момент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1642B3D6-ECCE-B9BC-29FE-3DB3993785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6743" y="219757"/>
            <a:ext cx="1425050" cy="615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1475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C37E13E-879B-EC48-C33B-7F3423BF99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5A88822-AA1F-A11F-3200-36D1C6AAAFF8}"/>
              </a:ext>
            </a:extLst>
          </p:cNvPr>
          <p:cNvSpPr txBox="1"/>
          <p:nvPr/>
        </p:nvSpPr>
        <p:spPr>
          <a:xfrm>
            <a:off x="771832" y="922901"/>
            <a:ext cx="1079707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ru-RU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en-US" altLang="en-US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r"/>
            <a:endParaRPr lang="ru-RU" altLang="en-US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r"/>
            <a:endParaRPr lang="ru-RU" altLang="en-US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EE0C07AA-9D28-A174-7920-272CBF2C8CC9}"/>
              </a:ext>
            </a:extLst>
          </p:cNvPr>
          <p:cNvSpPr/>
          <p:nvPr/>
        </p:nvSpPr>
        <p:spPr>
          <a:xfrm>
            <a:off x="11743150" y="369518"/>
            <a:ext cx="186847" cy="6162741"/>
          </a:xfrm>
          <a:prstGeom prst="rect">
            <a:avLst/>
          </a:prstGeom>
          <a:solidFill>
            <a:srgbClr val="00336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84F0AACF-42EE-9635-F8B9-60B54C4BD22D}"/>
              </a:ext>
            </a:extLst>
          </p:cNvPr>
          <p:cNvSpPr/>
          <p:nvPr/>
        </p:nvSpPr>
        <p:spPr>
          <a:xfrm>
            <a:off x="11556303" y="369518"/>
            <a:ext cx="186847" cy="6162741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AD97E5E2-9258-1AED-FC64-90EF88D82F3F}"/>
              </a:ext>
            </a:extLst>
          </p:cNvPr>
          <p:cNvSpPr/>
          <p:nvPr/>
        </p:nvSpPr>
        <p:spPr>
          <a:xfrm rot="16200000">
            <a:off x="5708025" y="683981"/>
            <a:ext cx="276997" cy="11419559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642F312-375A-ADB0-8484-CEA6FE0B4296}"/>
              </a:ext>
            </a:extLst>
          </p:cNvPr>
          <p:cNvSpPr txBox="1"/>
          <p:nvPr/>
        </p:nvSpPr>
        <p:spPr>
          <a:xfrm>
            <a:off x="3697357" y="6255261"/>
            <a:ext cx="452230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ФГБНУ «Российский научный центр психического здоровья»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27AA160-BC5C-4ED7-8F11-97095C5D6AE6}"/>
              </a:ext>
            </a:extLst>
          </p:cNvPr>
          <p:cNvSpPr txBox="1"/>
          <p:nvPr/>
        </p:nvSpPr>
        <p:spPr>
          <a:xfrm>
            <a:off x="11497327" y="6255260"/>
            <a:ext cx="24582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018F20C0-2EF0-4F84-9305-CA4C89777A80}" type="slidenum">
              <a:rPr lang="ru-RU" sz="120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9</a:t>
            </a:fld>
            <a:endParaRPr lang="ru-RU" sz="1200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Заголовок 1">
            <a:extLst>
              <a:ext uri="{FF2B5EF4-FFF2-40B4-BE49-F238E27FC236}">
                <a16:creationId xmlns:a16="http://schemas.microsoft.com/office/drawing/2014/main" id="{0F50AA0A-A61D-F92A-ADE3-FB2317F2F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5884" y="222947"/>
            <a:ext cx="6449961" cy="609599"/>
          </a:xfrm>
        </p:spPr>
        <p:txBody>
          <a:bodyPr>
            <a:normAutofit/>
          </a:bodyPr>
          <a:lstStyle/>
          <a:p>
            <a:pPr algn="ctr"/>
            <a:r>
              <a:rPr lang="ru-RU" sz="3200" dirty="0">
                <a:solidFill>
                  <a:srgbClr val="00336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Участие в конференциях</a:t>
            </a:r>
          </a:p>
        </p:txBody>
      </p:sp>
      <p:sp>
        <p:nvSpPr>
          <p:cNvPr id="6" name="Скругленная прямоугольная выноска 17">
            <a:extLst>
              <a:ext uri="{FF2B5EF4-FFF2-40B4-BE49-F238E27FC236}">
                <a16:creationId xmlns:a16="http://schemas.microsoft.com/office/drawing/2014/main" id="{BA404EB7-6412-FB1F-37E2-961A7F3ECD13}"/>
              </a:ext>
            </a:extLst>
          </p:cNvPr>
          <p:cNvSpPr/>
          <p:nvPr/>
        </p:nvSpPr>
        <p:spPr bwMode="auto">
          <a:xfrm>
            <a:off x="2738185" y="2235874"/>
            <a:ext cx="4213222" cy="1483344"/>
          </a:xfrm>
          <a:prstGeom prst="wedgeRoundRectCallout">
            <a:avLst>
              <a:gd name="adj1" fmla="val -21183"/>
              <a:gd name="adj2" fmla="val -83082"/>
              <a:gd name="adj3" fmla="val 16667"/>
            </a:avLst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ru-RU" sz="10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Выступление на конференциях и (или) иных научных мероприятиях по теме диссертационного исследования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CF998961-BF95-5491-5B32-3CFF88193C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6743" y="219757"/>
            <a:ext cx="1425050" cy="615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884843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5748</TotalTime>
  <Words>555</Words>
  <Application>Microsoft Office PowerPoint</Application>
  <PresentationFormat>Широкоэкранный</PresentationFormat>
  <Paragraphs>151</Paragraphs>
  <Slides>16</Slides>
  <Notes>14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Tahoma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Результаты проделанной работы  за семестр (научный компонент)</vt:lpstr>
      <vt:lpstr>Научная (научно-исследовательская) деятельность</vt:lpstr>
      <vt:lpstr>Описание выборок исследования Критерии включения/невключения</vt:lpstr>
      <vt:lpstr>Публикации по теме исследования</vt:lpstr>
      <vt:lpstr>Участие в конференциях</vt:lpstr>
      <vt:lpstr>Обзор литературы по теме исследования</vt:lpstr>
      <vt:lpstr>Планируемые к выполнению задачи на следующий семестр</vt:lpstr>
      <vt:lpstr>Результаты проделанной работы  за семестр (образовательный компонент)</vt:lpstr>
      <vt:lpstr>Образовательная деятельность  </vt:lpstr>
      <vt:lpstr> Планируемые к выполнению задачи на следующий семестр</vt:lpstr>
      <vt:lpstr>Спасибо за внимание!</vt:lpstr>
      <vt:lpstr>План работ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Учебный Центр НЦПЗ – возможности для молодежи</dc:title>
  <dc:creator>Примачик Людмила Павловна</dc:creator>
  <cp:lastModifiedBy>Блинова Вероника Павловна</cp:lastModifiedBy>
  <cp:revision>313</cp:revision>
  <cp:lastPrinted>2025-11-14T08:13:19Z</cp:lastPrinted>
  <dcterms:created xsi:type="dcterms:W3CDTF">2024-12-01T12:36:01Z</dcterms:created>
  <dcterms:modified xsi:type="dcterms:W3CDTF">2026-04-30T11:02:31Z</dcterms:modified>
</cp:coreProperties>
</file>