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64" r:id="rId1"/>
  </p:sldMasterIdLst>
  <p:notesMasterIdLst>
    <p:notesMasterId r:id="rId12"/>
  </p:notesMasterIdLst>
  <p:sldIdLst>
    <p:sldId id="322" r:id="rId2"/>
    <p:sldId id="323" r:id="rId3"/>
    <p:sldId id="304" r:id="rId4"/>
    <p:sldId id="312" r:id="rId5"/>
    <p:sldId id="324" r:id="rId6"/>
    <p:sldId id="307" r:id="rId7"/>
    <p:sldId id="326" r:id="rId8"/>
    <p:sldId id="325" r:id="rId9"/>
    <p:sldId id="320" r:id="rId10"/>
    <p:sldId id="267" r:id="rId11"/>
  </p:sldIdLst>
  <p:sldSz cx="12192000" cy="6858000"/>
  <p:notesSz cx="6858000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66AC"/>
    <a:srgbClr val="ACCCFA"/>
    <a:srgbClr val="00336C"/>
    <a:srgbClr val="629DD1"/>
    <a:srgbClr val="595959"/>
    <a:srgbClr val="DBD7CD"/>
    <a:srgbClr val="ECECEC"/>
    <a:srgbClr val="F1F1F1"/>
    <a:srgbClr val="E4F0EE"/>
    <a:srgbClr val="EE26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Средний стиль 3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4C1A8A3-306A-4EB7-A6B1-4F7E0EB9C5D6}" styleName="Средний стиль 3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13" autoAdjust="0"/>
    <p:restoredTop sz="90141" autoAdjust="0"/>
  </p:normalViewPr>
  <p:slideViewPr>
    <p:cSldViewPr snapToGrid="0">
      <p:cViewPr varScale="1">
        <p:scale>
          <a:sx n="78" d="100"/>
          <a:sy n="78" d="100"/>
        </p:scale>
        <p:origin x="1046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AAEFF4-2DC2-4058-B6A7-F1759F54A14C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52438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77194"/>
            <a:ext cx="548640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A3D7D5-1593-45B0-8343-761689F07C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4719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3353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4496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A9EBE0-D71B-A4BE-E9E0-385B371896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F40387EF-69A6-3D8A-8AE7-E1D2EA4077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D447F588-683E-4D1E-CDB8-6E7FE697FB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FB5046E-3E61-64EE-59CA-B391416ECE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42637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1411FF-81F6-17F5-7F78-2C73B84D4A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0E59AC77-B53B-6FC0-7E88-A81986CE31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88BD9492-9C73-F3CE-5FD7-C6821F45EB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E63DE5A-376F-A510-F6B8-53D37D1605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26425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17A751-409B-A0D0-6996-ABBA9FDE93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FD20C3F2-8C2E-E59B-6475-921BAEBAE9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F9A91D4F-C720-17D9-3B9E-AFB1BA5DA3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8E85195-C7E3-910D-1F2B-435032AA60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49152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E7CAE0-AD20-F508-CAFC-22434DD62C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18DA40D2-5FFF-D126-F4D7-4F45091B2D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3DF26132-FB38-F123-87CA-E8CF67A7C8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DB66618-5B22-C6BF-7A14-013D6BCF95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03411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6585E2-F9CE-13F6-488E-D00DEE9C20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84D1802D-074E-FD04-D810-49E7BAF0DE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4CBF43E0-B7E9-BA14-F050-A7705BC33E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4D661FF-679C-2036-663F-67D1917878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6760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8AFFD3-FC74-A4AF-1B67-13F5E18EA8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7F96CDCB-FDCB-8810-AA59-CA9CBB97CD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CCB08964-6E00-2581-78DD-8FED5CEECA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7C2FDB9-C581-6C08-075C-070618C13E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91181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D26219-D8AE-D601-394F-7955192757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C0B136AD-FAF1-39CA-DDDA-782DFED059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632514E9-0055-4ACC-B16C-175CF34380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1D00EAE-9C07-EBD8-944A-F6CE427A13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7316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728C34-80EB-85F8-F5A8-B465D90070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F856C19-7044-084E-3204-8B9530E36D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B90C623-712F-1C8F-8D99-772DB7CDF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4360A-53C3-44FF-BBED-4D8419403360}" type="datetime1">
              <a:rPr lang="ru-RU" smtClean="0"/>
              <a:t>30.04.2026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85B7B44-B3A8-5BDE-AA3B-EBB4E3B4E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4778304-B8A3-9F51-92A0-4FC16D060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1224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03A6E7-CB45-21BE-5FD0-A1DBC4A95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48183AD-83AC-3F43-42E1-AA881B3277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4463543-0908-0E7A-5D47-19B61A11D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30.04.2026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0007C2C-B561-1653-FF59-220A9871A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0260F7-07A7-A276-5C85-765355016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3380519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7D98D32-678C-2DCF-4765-1729090AD4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B5E47ED-EB65-5A47-EC9D-AEF099D812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819A01F-5CB5-73EF-E5D1-5BEA223CD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30.04.2026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843B51D-5D41-349F-A99A-D67962D61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DDE0E7E-107C-CAAA-78D7-A3678FEE2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9485429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07E6B2-6817-B741-9EB0-189D601FC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FE16903-FF6B-B86A-6C15-BB76970F17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D34AF1A-E0D5-E1B9-C425-862EA41ED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30.04.2026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6DD624A-45E9-923B-D94F-6059BADA8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8168489-2FE6-EDCC-3217-3CD06A99F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5609989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FFDDF7-0E56-3A1E-8148-E254F6539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7AD1B00-4A45-3E59-D0AC-6A974EB1DD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44E97E4-DF0D-043E-5DF4-13D62ED9C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1CA86-D208-4369-ACEC-FDCF33C666C3}" type="datetime1">
              <a:rPr lang="ru-RU" smtClean="0"/>
              <a:t>30.04.2026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491BB2A-9560-EBFF-1926-B3CA8657E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CCE1CAD-771D-D0E2-94D0-EB2E3CB5F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073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15BA4C-4BD6-921C-7FD1-424C5ED64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368D6D7-A379-C28F-C1D5-3FED45ED98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4E7BD26-874B-7D6C-192C-098535FF76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32A0788-0F02-11F2-D5DA-C55CE2414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30.04.2026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7BF5FFC-64C8-EDEE-81CD-4E1EBB226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30289A0-95D9-C912-0AFD-B33151F8A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1023817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A919BF-AD96-5EFC-9339-4018033E6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0539FF7-DCE5-EEB0-228D-9E44F1A7A3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7B42F19-941D-CD01-4212-5725620DF4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0CB41F7-736B-7288-E735-9CCCAD02A8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13FB62A-A64A-B179-79EB-4736B5742F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100092D-A4B1-3ACC-772B-F398E1706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30.04.2026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600DEF8-B896-B0A3-5982-D97350B59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911E7D9-0E1D-866C-C2E9-E02F7CDA1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977918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FB5B90-B9DF-AD4C-B47F-F7A092C60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20C7235-A8AC-CE49-2B11-9CE9D7B0E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C7597-320D-4826-881E-7B7F38BA3DC5}" type="datetime1">
              <a:rPr lang="ru-RU" smtClean="0"/>
              <a:t>30.04.2026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E951E93-33AE-5748-6AC7-37A22185D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13FACC6-35CF-B9FB-89C6-9EF7B8390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4184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56E044C-FA64-4499-113A-8D6286D2D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05F8A-C102-4EC6-B3DF-6599DC5D8714}" type="datetime1">
              <a:rPr lang="ru-RU" smtClean="0"/>
              <a:t>30.04.2026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0F31280-9902-97BA-FA72-64E8A2888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6362754-CE5E-4F00-A276-55DB9F2A7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8276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02B52E-8013-EF6C-A3DC-C6AC15B45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A05071A-8B10-BC00-CC39-CEF99F98CE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BE4F774-D861-E103-C146-40C916AC5C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6A442B9-21B7-F5FA-6B42-5EEDFD842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30.04.2026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4E8FD0C-E07C-30EC-F09F-A5F8B73B5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7515BBD-C971-3F6C-8C61-36C235C91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1508747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C04F7C-A8C4-79F4-C9CD-62940104D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A08C444-6F0B-8DA3-1DB3-14247027C4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076BB8D-D49C-C960-A304-0863DFDA97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6B21D5F-64ED-67DD-4761-0DE2F0293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30.04.2026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DB20EE4-8238-4976-3D51-AE1A2BEBA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B7FAF16-E35F-E411-8739-BD296CF4B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4405096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A35312-6342-F9E7-C14A-7B143AB9B3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02D3C0E-ADC3-D59A-EFE2-4FF320F19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ADFF86E-C03D-FC4F-0978-44F18D295D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1CBECA-2AF1-45D7-BBCA-FE71F33C25B1}" type="datetime1">
              <a:rPr lang="ru-RU" smtClean="0"/>
              <a:t>30.04.2026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A8EBDB-1EE3-09B9-6137-B981D5FE89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FD8A7BB-EE97-4D39-362C-62F3AA0A55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4076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5" r:id="rId1"/>
    <p:sldLayoutId id="2147484066" r:id="rId2"/>
    <p:sldLayoutId id="2147484067" r:id="rId3"/>
    <p:sldLayoutId id="2147484068" r:id="rId4"/>
    <p:sldLayoutId id="2147484069" r:id="rId5"/>
    <p:sldLayoutId id="2147484070" r:id="rId6"/>
    <p:sldLayoutId id="2147484071" r:id="rId7"/>
    <p:sldLayoutId id="2147484072" r:id="rId8"/>
    <p:sldLayoutId id="2147484073" r:id="rId9"/>
    <p:sldLayoutId id="2147484074" r:id="rId10"/>
    <p:sldLayoutId id="2147484075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F57EE3A-E4E5-B684-3FD4-FF85B7581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ФГБНУ «Российский научный центр психического здоровья»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1FAC9B6-876D-5E50-8042-0D7460D0E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1</a:t>
            </a:fld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8937AA3-79BE-7506-BEE3-63B237DD1B62}"/>
              </a:ext>
            </a:extLst>
          </p:cNvPr>
          <p:cNvSpPr txBox="1"/>
          <p:nvPr/>
        </p:nvSpPr>
        <p:spPr>
          <a:xfrm>
            <a:off x="2909692" y="1947797"/>
            <a:ext cx="6052681" cy="1937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Рекомендации</a:t>
            </a:r>
          </a:p>
          <a:p>
            <a:pPr algn="ctr"/>
            <a:r>
              <a:rPr lang="ru-RU" sz="40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оформления </a:t>
            </a:r>
          </a:p>
          <a:p>
            <a:pPr algn="ctr"/>
            <a:r>
              <a:rPr lang="ru-RU" sz="40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презентации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0F455D29-052F-825B-DF24-02306D0EA8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491" y="176860"/>
            <a:ext cx="1425050" cy="615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1342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9150" y="2231915"/>
            <a:ext cx="10553700" cy="1325563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Спасибо за внимание!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A9AE94AD-A4C1-4B8D-40ED-2B381C6AC221}"/>
              </a:ext>
            </a:extLst>
          </p:cNvPr>
          <p:cNvSpPr txBox="1">
            <a:spLocks/>
          </p:cNvSpPr>
          <p:nvPr/>
        </p:nvSpPr>
        <p:spPr>
          <a:xfrm>
            <a:off x="782595" y="4786183"/>
            <a:ext cx="8977183" cy="131350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800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6C4E69C6-494A-5FF8-8B52-1C6129049802}"/>
              </a:ext>
            </a:extLst>
          </p:cNvPr>
          <p:cNvSpPr/>
          <p:nvPr/>
        </p:nvSpPr>
        <p:spPr>
          <a:xfrm>
            <a:off x="11648538" y="369518"/>
            <a:ext cx="281460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393FE2E-0735-B16B-D19D-2E143407A65F}"/>
              </a:ext>
            </a:extLst>
          </p:cNvPr>
          <p:cNvSpPr/>
          <p:nvPr/>
        </p:nvSpPr>
        <p:spPr>
          <a:xfrm>
            <a:off x="11461691" y="369518"/>
            <a:ext cx="281460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13162FB9-D596-7F06-D30D-D3AF6BC103A0}"/>
              </a:ext>
            </a:extLst>
          </p:cNvPr>
          <p:cNvSpPr/>
          <p:nvPr/>
        </p:nvSpPr>
        <p:spPr>
          <a:xfrm rot="16200000">
            <a:off x="5724907" y="748578"/>
            <a:ext cx="319998" cy="11245804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D8FC3DD-9C80-6E64-5231-5FF10D0BF5B3}"/>
              </a:ext>
            </a:extLst>
          </p:cNvPr>
          <p:cNvSpPr txBox="1"/>
          <p:nvPr/>
        </p:nvSpPr>
        <p:spPr>
          <a:xfrm>
            <a:off x="11418968" y="6254481"/>
            <a:ext cx="3703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10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0D27BA9-7311-A27F-2EA7-CD60291A673E}"/>
              </a:ext>
            </a:extLst>
          </p:cNvPr>
          <p:cNvSpPr txBox="1"/>
          <p:nvPr/>
        </p:nvSpPr>
        <p:spPr>
          <a:xfrm>
            <a:off x="3982065" y="6255261"/>
            <a:ext cx="453266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«Российский научный центр психического здоровья»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6188281-877B-F626-AFB6-6557CC340E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826" y="176860"/>
            <a:ext cx="1425050" cy="615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3393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2834385-576F-4830-2152-DF9574219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1" y="6356350"/>
            <a:ext cx="4571999" cy="365125"/>
          </a:xfrm>
        </p:spPr>
        <p:txBody>
          <a:bodyPr/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ФГБНУ «Российский научный центр психического здоровья»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69537BE-382A-0D28-4271-FBE12819C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fld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5254EC-A0AF-B144-74D6-07AAD52FBAD5}"/>
              </a:ext>
            </a:extLst>
          </p:cNvPr>
          <p:cNvSpPr txBox="1"/>
          <p:nvPr/>
        </p:nvSpPr>
        <p:spPr>
          <a:xfrm>
            <a:off x="607512" y="688932"/>
            <a:ext cx="18914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Логотип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AF33FE2-4EAA-DEED-C41C-D96CCE0D8A3B}"/>
              </a:ext>
            </a:extLst>
          </p:cNvPr>
          <p:cNvSpPr txBox="1"/>
          <p:nvPr/>
        </p:nvSpPr>
        <p:spPr>
          <a:xfrm>
            <a:off x="5256495" y="683063"/>
            <a:ext cx="223119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Цвета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9FC6D0E-531B-F488-806E-F5CDC3E718C9}"/>
              </a:ext>
            </a:extLst>
          </p:cNvPr>
          <p:cNvSpPr txBox="1"/>
          <p:nvPr/>
        </p:nvSpPr>
        <p:spPr>
          <a:xfrm>
            <a:off x="9343373" y="688932"/>
            <a:ext cx="201042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Шрифт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08E5C9B-E0DD-D31B-63C4-081021D4327B}"/>
              </a:ext>
            </a:extLst>
          </p:cNvPr>
          <p:cNvSpPr txBox="1"/>
          <p:nvPr/>
        </p:nvSpPr>
        <p:spPr>
          <a:xfrm>
            <a:off x="551146" y="3344450"/>
            <a:ext cx="399064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Обратите внимание: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логотип размещается в верхнем левом углу.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Менять пропорции 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(растягивать, сжимать, </a:t>
            </a:r>
          </a:p>
          <a:p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изменять по размеру фрагменты) 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не допускается.</a:t>
            </a:r>
          </a:p>
          <a:p>
            <a:endParaRPr lang="ru-RU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36C4076-7F48-01C7-5823-F6DC71ADFD10}"/>
              </a:ext>
            </a:extLst>
          </p:cNvPr>
          <p:cNvSpPr txBox="1"/>
          <p:nvPr/>
        </p:nvSpPr>
        <p:spPr>
          <a:xfrm>
            <a:off x="4841998" y="3288874"/>
            <a:ext cx="22311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цвета</a:t>
            </a:r>
          </a:p>
          <a:p>
            <a:r>
              <a:rPr lang="ru-RU" sz="14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использования.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30EE7967-9238-2B4A-0257-EEBC68208470}"/>
              </a:ext>
            </a:extLst>
          </p:cNvPr>
          <p:cNvSpPr/>
          <p:nvPr/>
        </p:nvSpPr>
        <p:spPr>
          <a:xfrm>
            <a:off x="4847572" y="1534438"/>
            <a:ext cx="540000" cy="540000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EB0B6796-D75C-DDD3-6099-F3C9474A2D5D}"/>
              </a:ext>
            </a:extLst>
          </p:cNvPr>
          <p:cNvSpPr/>
          <p:nvPr/>
        </p:nvSpPr>
        <p:spPr>
          <a:xfrm>
            <a:off x="5710489" y="1534438"/>
            <a:ext cx="540000" cy="540000"/>
          </a:xfrm>
          <a:prstGeom prst="rect">
            <a:avLst/>
          </a:prstGeom>
          <a:solidFill>
            <a:srgbClr val="8989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4DB5DC52-64C6-9A71-1BEC-FAA730B6D1B1}"/>
              </a:ext>
            </a:extLst>
          </p:cNvPr>
          <p:cNvSpPr/>
          <p:nvPr/>
        </p:nvSpPr>
        <p:spPr>
          <a:xfrm>
            <a:off x="4841998" y="2239587"/>
            <a:ext cx="540000" cy="540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2FF65533-B01D-597C-68E7-99AB75E1B52F}"/>
              </a:ext>
            </a:extLst>
          </p:cNvPr>
          <p:cNvSpPr/>
          <p:nvPr/>
        </p:nvSpPr>
        <p:spPr>
          <a:xfrm>
            <a:off x="5707702" y="2247900"/>
            <a:ext cx="540000" cy="540000"/>
          </a:xfrm>
          <a:prstGeom prst="rect">
            <a:avLst/>
          </a:prstGeom>
          <a:solidFill>
            <a:srgbClr val="629D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B8BFA465-7810-18A6-D9A8-F940195E10B5}"/>
              </a:ext>
            </a:extLst>
          </p:cNvPr>
          <p:cNvSpPr/>
          <p:nvPr/>
        </p:nvSpPr>
        <p:spPr>
          <a:xfrm>
            <a:off x="6573407" y="1534438"/>
            <a:ext cx="540000" cy="540000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972D55E5-D83E-0DB8-DB4B-8ED6B400C361}"/>
              </a:ext>
            </a:extLst>
          </p:cNvPr>
          <p:cNvSpPr/>
          <p:nvPr/>
        </p:nvSpPr>
        <p:spPr>
          <a:xfrm>
            <a:off x="6573407" y="2247900"/>
            <a:ext cx="540000" cy="540000"/>
          </a:xfrm>
          <a:prstGeom prst="rect">
            <a:avLst/>
          </a:prstGeom>
          <a:solidFill>
            <a:srgbClr val="4966A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595959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8530EE4-B941-DB05-38DD-65BDE71A78A1}"/>
              </a:ext>
            </a:extLst>
          </p:cNvPr>
          <p:cNvSpPr txBox="1"/>
          <p:nvPr/>
        </p:nvSpPr>
        <p:spPr>
          <a:xfrm>
            <a:off x="8372605" y="2836618"/>
            <a:ext cx="3602453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Вам потребуется крупный шрифт для заголовка и более мелкий – для основного текста.</a:t>
            </a:r>
          </a:p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Для заголовка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– не менее 32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pt.</a:t>
            </a:r>
          </a:p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Для подзаголовка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– не менее 24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pt.</a:t>
            </a:r>
          </a:p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Для текста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– не менее 14 - 16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pt.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Перегруженность и мелкий шрифт тяжелы для восприятия.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Жирным шрифтом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выделяйте ключевые фрагменты.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3FE15AE-2E53-5B18-BFE3-284F4E5CE15A}"/>
              </a:ext>
            </a:extLst>
          </p:cNvPr>
          <p:cNvSpPr txBox="1"/>
          <p:nvPr/>
        </p:nvSpPr>
        <p:spPr>
          <a:xfrm>
            <a:off x="8372605" y="1454998"/>
            <a:ext cx="21920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00336C"/>
                </a:solidFill>
              </a:rPr>
              <a:t>Текст</a:t>
            </a:r>
          </a:p>
          <a:p>
            <a:r>
              <a:rPr lang="ru-RU" sz="2400" dirty="0">
                <a:solidFill>
                  <a:srgbClr val="00336C"/>
                </a:solidFill>
              </a:rPr>
              <a:t>Текст</a:t>
            </a:r>
          </a:p>
          <a:p>
            <a:r>
              <a:rPr lang="ru-RU" sz="1600" dirty="0">
                <a:solidFill>
                  <a:srgbClr val="00336C"/>
                </a:solidFill>
              </a:rPr>
              <a:t>Текст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7489EAE8-85BA-6B8B-1B31-0523990DF2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146" y="1564899"/>
            <a:ext cx="2942096" cy="1271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434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019D6F-D3AF-33EB-DF00-8FD7C396C9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EBE1C0F-71A7-5088-7963-23022559F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82013" y="6356350"/>
            <a:ext cx="4114800" cy="365125"/>
          </a:xfrm>
        </p:spPr>
        <p:txBody>
          <a:bodyPr/>
          <a:lstStyle/>
          <a:p>
            <a:r>
              <a:rPr lang="ru-RU" dirty="0"/>
              <a:t>ФГБНУ «Российский научный центр психического здоровья»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982FC8F-8F15-B0C8-1D0D-2365341C9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fld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BA1E91D-503B-A777-3E0C-D299D3BF22B3}"/>
              </a:ext>
            </a:extLst>
          </p:cNvPr>
          <p:cNvSpPr txBox="1"/>
          <p:nvPr/>
        </p:nvSpPr>
        <p:spPr>
          <a:xfrm>
            <a:off x="519797" y="899241"/>
            <a:ext cx="10834003" cy="56015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altLang="en-US" sz="2400" dirty="0">
                <a:solidFill>
                  <a:srgbClr val="4966A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Специальность 31.08.20 Психиатрия</a:t>
            </a:r>
            <a:endParaRPr lang="ru-RU" altLang="en-US" sz="2400" dirty="0">
              <a:solidFill>
                <a:srgbClr val="00336C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/>
            <a:endParaRPr lang="ru-RU" altLang="en-US" sz="3200" dirty="0">
              <a:solidFill>
                <a:srgbClr val="00336C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/>
            <a:endParaRPr lang="ru-RU" altLang="en-US" sz="3200" dirty="0">
              <a:solidFill>
                <a:srgbClr val="00336C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altLang="en-US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Отчет о прохождении производственной практики «Клиническая практика»</a:t>
            </a:r>
          </a:p>
          <a:p>
            <a:pPr algn="r"/>
            <a:endParaRPr lang="ru-RU" altLang="en-US" i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/>
            <a:endParaRPr lang="ru-RU" altLang="en-US" i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/>
            <a:endParaRPr lang="ru-RU" altLang="en-US" sz="1600" i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/>
            <a:r>
              <a:rPr lang="ru-RU" altLang="en-US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ФИО ординатора</a:t>
            </a:r>
          </a:p>
          <a:p>
            <a:pPr algn="r"/>
            <a:r>
              <a:rPr lang="ru-RU" altLang="en-US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Курс: ___________</a:t>
            </a:r>
            <a:endParaRPr lang="en-US" altLang="en-US" sz="1600" i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/>
            <a:endParaRPr lang="ru-RU" altLang="en-US" sz="16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/>
            <a:r>
              <a:rPr lang="ru-RU" altLang="en-US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Р</a:t>
            </a:r>
            <a:r>
              <a:rPr lang="en-US" altLang="en-US" sz="1600" dirty="0" err="1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уководитель</a:t>
            </a:r>
            <a:r>
              <a:rPr lang="ru-RU" altLang="en-US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практики</a:t>
            </a:r>
            <a:r>
              <a:rPr lang="en-US" altLang="ru-RU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:</a:t>
            </a:r>
          </a:p>
          <a:p>
            <a:pPr algn="r"/>
            <a:r>
              <a:rPr lang="ru-RU" altLang="en-US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ФИО полностью</a:t>
            </a:r>
            <a:endParaRPr lang="en-US" altLang="en-US" sz="1600" i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/>
            <a:r>
              <a:rPr lang="ru-RU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Степень, звание, должность</a:t>
            </a:r>
            <a:endParaRPr lang="ru-RU" altLang="en-US" sz="1600" i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/>
            <a:endParaRPr lang="ru-RU" altLang="en-US" sz="20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/>
            <a:endParaRPr lang="ru-RU" alt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Дата 1">
            <a:extLst>
              <a:ext uri="{FF2B5EF4-FFF2-40B4-BE49-F238E27FC236}">
                <a16:creationId xmlns:a16="http://schemas.microsoft.com/office/drawing/2014/main" id="{8F17EB28-BA74-9D15-A31E-58FF3CC5E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Москва, 2026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C449371-77B1-591B-7DB6-28600445F0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826" y="176860"/>
            <a:ext cx="1425050" cy="615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265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9EF3B11-AECF-429B-78C8-385FC78B8D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EA5ACDCE-F918-5630-3D3A-1E8E788F2818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5F8D7D8C-8F1B-F743-CA61-8FC844EE374D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DB61F147-F52E-3BC1-FB43-B442EF93B476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BF9A3C5-0685-AEB1-E71C-FFAAA05D67E2}"/>
              </a:ext>
            </a:extLst>
          </p:cNvPr>
          <p:cNvSpPr txBox="1"/>
          <p:nvPr/>
        </p:nvSpPr>
        <p:spPr>
          <a:xfrm>
            <a:off x="3982065" y="6255261"/>
            <a:ext cx="466049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«Российский научный центр психического здоровья»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A95E19A-59E8-A128-3C67-EC43D8BD2B4F}"/>
              </a:ext>
            </a:extLst>
          </p:cNvPr>
          <p:cNvSpPr txBox="1"/>
          <p:nvPr/>
        </p:nvSpPr>
        <p:spPr>
          <a:xfrm>
            <a:off x="11497327" y="6255260"/>
            <a:ext cx="2458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4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EFAFB0C-FEE6-A865-AA79-5FD8AA76BB11}"/>
              </a:ext>
            </a:extLst>
          </p:cNvPr>
          <p:cNvSpPr txBox="1"/>
          <p:nvPr/>
        </p:nvSpPr>
        <p:spPr>
          <a:xfrm>
            <a:off x="2133600" y="235361"/>
            <a:ext cx="824926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Общие сведения о прохождении практики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BFE8D383-B983-A3BD-675F-7E1E2E81C12E}"/>
              </a:ext>
            </a:extLst>
          </p:cNvPr>
          <p:cNvSpPr/>
          <p:nvPr/>
        </p:nvSpPr>
        <p:spPr>
          <a:xfrm rot="16200000">
            <a:off x="5718960" y="-4222791"/>
            <a:ext cx="382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C0C4A94-DF5A-9A02-71B0-BE9FE9591872}"/>
              </a:ext>
            </a:extLst>
          </p:cNvPr>
          <p:cNvSpPr txBox="1"/>
          <p:nvPr/>
        </p:nvSpPr>
        <p:spPr>
          <a:xfrm>
            <a:off x="136743" y="1335550"/>
            <a:ext cx="31827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Период прохождения практики: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84A11799-62A0-8AF9-9D67-8CB2F2AE3DD3}"/>
              </a:ext>
            </a:extLst>
          </p:cNvPr>
          <p:cNvSpPr/>
          <p:nvPr/>
        </p:nvSpPr>
        <p:spPr>
          <a:xfrm rot="16200000">
            <a:off x="5655024" y="-2985824"/>
            <a:ext cx="382997" cy="11419559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ED7DC29-DB5F-CBC4-A584-DD9D5E46DBC8}"/>
              </a:ext>
            </a:extLst>
          </p:cNvPr>
          <p:cNvSpPr txBox="1"/>
          <p:nvPr/>
        </p:nvSpPr>
        <p:spPr>
          <a:xfrm rot="10800000" flipV="1">
            <a:off x="128087" y="2532458"/>
            <a:ext cx="890166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Место прохождения практики: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C5EF3D7-D3C3-B2A6-BD42-4387DE9AE0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826" y="176860"/>
            <a:ext cx="1425050" cy="615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254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3E0D06F-9AF4-85D7-2FE6-3954E109D6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4D85AD32-2697-9C6B-B281-B7740C18D1A6}"/>
              </a:ext>
            </a:extLst>
          </p:cNvPr>
          <p:cNvSpPr txBox="1">
            <a:spLocks/>
          </p:cNvSpPr>
          <p:nvPr/>
        </p:nvSpPr>
        <p:spPr>
          <a:xfrm>
            <a:off x="2428569" y="101991"/>
            <a:ext cx="7676484" cy="85151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Характеристика клинического отделения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B463C196-1521-F973-6BAE-D591767F6DA8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96DD34DD-F065-F2B9-2088-841FF09344C4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93B3FA36-F04D-4980-6660-8B0F6800790F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72DA7D8-3CBF-7577-21C0-93C88DBD9789}"/>
              </a:ext>
            </a:extLst>
          </p:cNvPr>
          <p:cNvSpPr txBox="1"/>
          <p:nvPr/>
        </p:nvSpPr>
        <p:spPr>
          <a:xfrm>
            <a:off x="4001729" y="6255261"/>
            <a:ext cx="460149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«Российский научный центр психического здоровья»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0259AC7-A84B-51E5-8D51-DEC13F2835D8}"/>
              </a:ext>
            </a:extLst>
          </p:cNvPr>
          <p:cNvSpPr txBox="1"/>
          <p:nvPr/>
        </p:nvSpPr>
        <p:spPr>
          <a:xfrm>
            <a:off x="11497327" y="6255260"/>
            <a:ext cx="2458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5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Скругленная прямоугольная выноска 17">
            <a:extLst>
              <a:ext uri="{FF2B5EF4-FFF2-40B4-BE49-F238E27FC236}">
                <a16:creationId xmlns:a16="http://schemas.microsoft.com/office/drawing/2014/main" id="{A95005A3-09E4-D77F-4001-CCACF5AB4272}"/>
              </a:ext>
            </a:extLst>
          </p:cNvPr>
          <p:cNvSpPr/>
          <p:nvPr/>
        </p:nvSpPr>
        <p:spPr bwMode="auto">
          <a:xfrm>
            <a:off x="4560448" y="2019346"/>
            <a:ext cx="4499576" cy="2048802"/>
          </a:xfrm>
          <a:prstGeom prst="wedgeRoundRectCallout">
            <a:avLst>
              <a:gd name="adj1" fmla="val -24647"/>
              <a:gd name="adj2" fmla="val -99026"/>
              <a:gd name="adj3" fmla="val 16667"/>
            </a:avLst>
          </a:prstGeom>
          <a:solidFill>
            <a:srgbClr val="00336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1000" i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Дать характеристику (структуру) отделения, в котором Вы проходили практику.</a:t>
            </a:r>
          </a:p>
          <a:p>
            <a:r>
              <a:rPr lang="ru-RU" sz="1000" i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1000" i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Перечислить и охарактеризовать профиль отделения, основные направления деятельности медицинского персонала, количество персонала (врачей, среднего медицинского персонала, младшего), количество коек, сколько пациентов поступает в отделение за один день (в среднем), продолжительность времени лечения.</a:t>
            </a:r>
            <a:endParaRPr lang="ru-RU" sz="1000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6AAAE15-8ED9-DB03-C3F9-E246CC38E0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826" y="176860"/>
            <a:ext cx="1425050" cy="615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0698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7E9A3D-5AD9-9EE3-46D2-A1A6FA5FED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1A9152AD-A939-8FF7-170C-2FB9C4D06842}"/>
              </a:ext>
            </a:extLst>
          </p:cNvPr>
          <p:cNvSpPr txBox="1">
            <a:spLocks/>
          </p:cNvSpPr>
          <p:nvPr/>
        </p:nvSpPr>
        <p:spPr>
          <a:xfrm>
            <a:off x="2491273" y="101992"/>
            <a:ext cx="6520430" cy="85151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Практические навыки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B8809066-95F5-FAB2-A3FC-96117AEDC734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67ED6063-91F8-6355-1035-A6C9DE41C52D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A284232C-D36B-049D-5255-439154A03D8E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CF6DA66-8AB8-A1D8-7D1A-E295DB871DAD}"/>
              </a:ext>
            </a:extLst>
          </p:cNvPr>
          <p:cNvSpPr txBox="1"/>
          <p:nvPr/>
        </p:nvSpPr>
        <p:spPr>
          <a:xfrm>
            <a:off x="4060722" y="6255261"/>
            <a:ext cx="45062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«Российский научный центр психического здоровья»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3D924C8-A493-561C-51A5-649941F48147}"/>
              </a:ext>
            </a:extLst>
          </p:cNvPr>
          <p:cNvSpPr txBox="1"/>
          <p:nvPr/>
        </p:nvSpPr>
        <p:spPr>
          <a:xfrm>
            <a:off x="11497327" y="6255260"/>
            <a:ext cx="2458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6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2A44104-E4DE-48AA-9DC4-721F93783094}"/>
              </a:ext>
            </a:extLst>
          </p:cNvPr>
          <p:cNvSpPr txBox="1"/>
          <p:nvPr/>
        </p:nvSpPr>
        <p:spPr>
          <a:xfrm>
            <a:off x="4925961" y="2605547"/>
            <a:ext cx="3500284" cy="1858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3" name="Скругленная прямоугольная выноска 17">
            <a:extLst>
              <a:ext uri="{FF2B5EF4-FFF2-40B4-BE49-F238E27FC236}">
                <a16:creationId xmlns:a16="http://schemas.microsoft.com/office/drawing/2014/main" id="{C39C70AE-22A8-5FDD-59FB-523EA1D66371}"/>
              </a:ext>
            </a:extLst>
          </p:cNvPr>
          <p:cNvSpPr/>
          <p:nvPr/>
        </p:nvSpPr>
        <p:spPr bwMode="auto">
          <a:xfrm>
            <a:off x="4245429" y="2028676"/>
            <a:ext cx="4506291" cy="2589977"/>
          </a:xfrm>
          <a:prstGeom prst="wedgeRoundRectCallout">
            <a:avLst>
              <a:gd name="adj1" fmla="val -23492"/>
              <a:gd name="adj2" fmla="val -96022"/>
              <a:gd name="adj3" fmla="val 16667"/>
            </a:avLst>
          </a:prstGeom>
          <a:solidFill>
            <a:srgbClr val="00336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altLang="en-US" sz="1000" i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Оформить  д</a:t>
            </a:r>
            <a:r>
              <a:rPr lang="ru-RU" sz="1000" i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ва-три слайда  с описанием основных работ и заданий, выполненных в процессе прохождения практики. </a:t>
            </a:r>
          </a:p>
          <a:p>
            <a:endParaRPr lang="ru-RU" sz="1000" i="1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r>
              <a:rPr lang="ru-RU" sz="1000" i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Опишите правила сбора анамнеза, составление плана обследования пациента и т.д.</a:t>
            </a:r>
          </a:p>
          <a:p>
            <a:endParaRPr lang="ru-RU" sz="1000" i="1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r>
              <a:rPr lang="ru-RU" sz="1000" i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Перечислите методы профилактики, диагностики и лечения, которые вы применяли в период прохождения практики, какие документы вы оформляли.</a:t>
            </a:r>
          </a:p>
          <a:p>
            <a:endParaRPr lang="ru-RU" sz="1000" i="1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r>
              <a:rPr lang="ru-RU" sz="1000" i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Описать методы реабилитации пациентов (существуют ли они?).</a:t>
            </a:r>
          </a:p>
          <a:p>
            <a:endParaRPr lang="ru-RU" sz="1000" i="1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r>
              <a:rPr lang="ru-RU" sz="1000" i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Описать интересные случаи в работе с пациентами, их родственниками.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altLang="en-US" sz="1000" i="1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DD982231-BA30-B93E-984A-CCF54F1605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826" y="176860"/>
            <a:ext cx="1425050" cy="615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4899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28DF06B-76EF-F4D8-CB87-62EB24A330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D30765EC-0979-C13E-00C9-1D21694A04BB}"/>
              </a:ext>
            </a:extLst>
          </p:cNvPr>
          <p:cNvSpPr txBox="1">
            <a:spLocks/>
          </p:cNvSpPr>
          <p:nvPr/>
        </p:nvSpPr>
        <p:spPr>
          <a:xfrm>
            <a:off x="2911151" y="142319"/>
            <a:ext cx="6568751" cy="85151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Список используемой литературы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664F89EE-E966-4529-9F91-A2A3DE5D8016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E172452E-FDB4-755F-3065-9F7023787F50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0A598E13-C3FD-A63C-90A2-B1C38EE6B517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F5666F5-5C6C-A64B-F904-BAE9E61733D1}"/>
              </a:ext>
            </a:extLst>
          </p:cNvPr>
          <p:cNvSpPr txBox="1"/>
          <p:nvPr/>
        </p:nvSpPr>
        <p:spPr>
          <a:xfrm>
            <a:off x="3942735" y="6255261"/>
            <a:ext cx="448350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«Российский научный центр психического здоровья»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C76F950-987B-2767-6BAA-847BB95E6E39}"/>
              </a:ext>
            </a:extLst>
          </p:cNvPr>
          <p:cNvSpPr txBox="1"/>
          <p:nvPr/>
        </p:nvSpPr>
        <p:spPr>
          <a:xfrm>
            <a:off x="11497327" y="6255260"/>
            <a:ext cx="2458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7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BFEFAC-5B4A-F0AB-2B9A-D25AA1B229D7}"/>
              </a:ext>
            </a:extLst>
          </p:cNvPr>
          <p:cNvSpPr txBox="1"/>
          <p:nvPr/>
        </p:nvSpPr>
        <p:spPr>
          <a:xfrm>
            <a:off x="4925961" y="2605547"/>
            <a:ext cx="3500284" cy="1858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3" name="Скругленная прямоугольная выноска 17">
            <a:extLst>
              <a:ext uri="{FF2B5EF4-FFF2-40B4-BE49-F238E27FC236}">
                <a16:creationId xmlns:a16="http://schemas.microsoft.com/office/drawing/2014/main" id="{8EEA5CAD-19F0-F06B-3972-DCA3DAC3886E}"/>
              </a:ext>
            </a:extLst>
          </p:cNvPr>
          <p:cNvSpPr/>
          <p:nvPr/>
        </p:nvSpPr>
        <p:spPr bwMode="auto">
          <a:xfrm>
            <a:off x="4384263" y="2050564"/>
            <a:ext cx="4041982" cy="1400324"/>
          </a:xfrm>
          <a:prstGeom prst="wedgeRoundRectCallout">
            <a:avLst>
              <a:gd name="adj1" fmla="val -23507"/>
              <a:gd name="adj2" fmla="val -121590"/>
              <a:gd name="adj3" fmla="val 16667"/>
            </a:avLst>
          </a:prstGeom>
          <a:solidFill>
            <a:srgbClr val="00336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ru-RU" sz="1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Перечислить список литературы и (или) другие источники, которые были использованы во время прохождения практики (профессиональные базы данных, источники сети интернет) (например, научная электронная библиотека eLIBRARY.RU, </a:t>
            </a:r>
            <a:r>
              <a:rPr lang="en-US" sz="1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PubMed</a:t>
            </a:r>
            <a:r>
              <a:rPr lang="ru-RU" sz="1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т.д.)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B66D2A0-C783-F7E0-06E0-BEF60E929D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826" y="176860"/>
            <a:ext cx="1425050" cy="615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572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632409F-F2D8-1B5E-64C4-5888C40050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96C59555-2762-EFC5-C81A-A46396FE902C}"/>
              </a:ext>
            </a:extLst>
          </p:cNvPr>
          <p:cNvSpPr txBox="1">
            <a:spLocks/>
          </p:cNvSpPr>
          <p:nvPr/>
        </p:nvSpPr>
        <p:spPr>
          <a:xfrm>
            <a:off x="4043679" y="142319"/>
            <a:ext cx="3411480" cy="85151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Заключение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CAF07853-53C6-F1C6-9F72-93169F42CA6A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7442A81B-EB40-C236-DE43-2B37C50FC053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3C20EF1E-221E-C132-1625-6EF9DB88FF66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EB9790E-C4E7-4353-09E3-EA0FAF46BDDD}"/>
              </a:ext>
            </a:extLst>
          </p:cNvPr>
          <p:cNvSpPr txBox="1"/>
          <p:nvPr/>
        </p:nvSpPr>
        <p:spPr>
          <a:xfrm>
            <a:off x="3842257" y="6255261"/>
            <a:ext cx="458398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«Российский научный центр психического здоровья»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644D817-3E53-CE9C-AD38-336D3DCAFBE0}"/>
              </a:ext>
            </a:extLst>
          </p:cNvPr>
          <p:cNvSpPr txBox="1"/>
          <p:nvPr/>
        </p:nvSpPr>
        <p:spPr>
          <a:xfrm>
            <a:off x="11497327" y="6255260"/>
            <a:ext cx="2458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8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44C809-E32A-6939-81A8-3EF6B1AC0C50}"/>
              </a:ext>
            </a:extLst>
          </p:cNvPr>
          <p:cNvSpPr txBox="1"/>
          <p:nvPr/>
        </p:nvSpPr>
        <p:spPr>
          <a:xfrm>
            <a:off x="4925961" y="2605547"/>
            <a:ext cx="3500284" cy="1858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3" name="Скругленная прямоугольная выноска 17">
            <a:extLst>
              <a:ext uri="{FF2B5EF4-FFF2-40B4-BE49-F238E27FC236}">
                <a16:creationId xmlns:a16="http://schemas.microsoft.com/office/drawing/2014/main" id="{E37C85BD-9E92-48AA-F4FA-B37E0A79328B}"/>
              </a:ext>
            </a:extLst>
          </p:cNvPr>
          <p:cNvSpPr/>
          <p:nvPr/>
        </p:nvSpPr>
        <p:spPr bwMode="auto">
          <a:xfrm>
            <a:off x="4345408" y="2085087"/>
            <a:ext cx="4583988" cy="1400324"/>
          </a:xfrm>
          <a:prstGeom prst="wedgeRoundRectCallout">
            <a:avLst>
              <a:gd name="adj1" fmla="val -23155"/>
              <a:gd name="adj2" fmla="val -118259"/>
              <a:gd name="adj3" fmla="val 16667"/>
            </a:avLst>
          </a:prstGeom>
          <a:solidFill>
            <a:srgbClr val="00336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1000" i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Описать навыки и умения, приобретенные за время прохождения практики; сделать индивидуальные выводы о практической значимости для себя пройденной практики.</a:t>
            </a:r>
            <a:endParaRPr lang="ru-RU" altLang="en-US" sz="1000" i="1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2952592D-54D5-6F66-4AFD-8ACDFA2FDC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826" y="176860"/>
            <a:ext cx="1425050" cy="615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533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A8347C-987E-8D0C-843B-03B46C7C22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379F9BD-0EA2-A3DC-C934-0FF0849377B2}"/>
              </a:ext>
            </a:extLst>
          </p:cNvPr>
          <p:cNvSpPr txBox="1"/>
          <p:nvPr/>
        </p:nvSpPr>
        <p:spPr>
          <a:xfrm>
            <a:off x="771832" y="922901"/>
            <a:ext cx="1079707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US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886F332-18E5-F359-9E99-8BE32B6A7EAE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3F658C6E-3F40-619E-4A41-1E566827A09D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1C2266C8-CBA3-9E5E-E47D-54A02C249C29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1448016-83AE-E20E-A9BE-040DA0A58ED2}"/>
              </a:ext>
            </a:extLst>
          </p:cNvPr>
          <p:cNvSpPr txBox="1"/>
          <p:nvPr/>
        </p:nvSpPr>
        <p:spPr>
          <a:xfrm>
            <a:off x="4050890" y="6255261"/>
            <a:ext cx="458398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«Российский научный центр психического здоровья»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2099257-2A3B-78B8-CC74-FD924605858B}"/>
              </a:ext>
            </a:extLst>
          </p:cNvPr>
          <p:cNvSpPr txBox="1"/>
          <p:nvPr/>
        </p:nvSpPr>
        <p:spPr>
          <a:xfrm>
            <a:off x="11497327" y="6255260"/>
            <a:ext cx="2458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9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6CA0479B-EF06-5F81-03A2-897732088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7290" y="313301"/>
            <a:ext cx="9124336" cy="1200328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Практика глазами ординатора. Какой бы она могла и (или) должна быть?</a:t>
            </a:r>
          </a:p>
        </p:txBody>
      </p:sp>
      <p:sp>
        <p:nvSpPr>
          <p:cNvPr id="2" name="Скругленная прямоугольная выноска 17">
            <a:extLst>
              <a:ext uri="{FF2B5EF4-FFF2-40B4-BE49-F238E27FC236}">
                <a16:creationId xmlns:a16="http://schemas.microsoft.com/office/drawing/2014/main" id="{C05B3E45-4A74-038A-0789-58CDB8D13F8C}"/>
              </a:ext>
            </a:extLst>
          </p:cNvPr>
          <p:cNvSpPr/>
          <p:nvPr/>
        </p:nvSpPr>
        <p:spPr bwMode="auto">
          <a:xfrm>
            <a:off x="4345408" y="2473648"/>
            <a:ext cx="4583988" cy="1400324"/>
          </a:xfrm>
          <a:prstGeom prst="wedgeRoundRectCallout">
            <a:avLst>
              <a:gd name="adj1" fmla="val -23155"/>
              <a:gd name="adj2" fmla="val -118259"/>
              <a:gd name="adj3" fmla="val 16667"/>
            </a:avLst>
          </a:prstGeom>
          <a:solidFill>
            <a:srgbClr val="00336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1000" i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Творческий слайд для самых смелых…. </a:t>
            </a:r>
            <a:r>
              <a:rPr lang="ru-RU" sz="1000" i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</a:t>
            </a:r>
          </a:p>
          <a:p>
            <a:endParaRPr lang="ru-RU" altLang="en-US" sz="1000" i="1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r>
              <a:rPr lang="ru-RU" altLang="en-US" sz="1000" i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Мнение может быть не индивидуальным, а командным! </a:t>
            </a:r>
            <a:endParaRPr lang="ru-RU" altLang="en-US" sz="1000" i="1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AABA61F-F453-A05C-A2D4-0D538942D9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826" y="176860"/>
            <a:ext cx="1425050" cy="615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8630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5630</TotalTime>
  <Words>472</Words>
  <Application>Microsoft Office PowerPoint</Application>
  <PresentationFormat>Широкоэкранный</PresentationFormat>
  <Paragraphs>94</Paragraphs>
  <Slides>10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Практика глазами ординатора. Какой бы она могла и (или) должна быть?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Учебный Центр НЦПЗ – возможности для молодежи</dc:title>
  <dc:creator>Примачик Людмила Павловна</dc:creator>
  <cp:lastModifiedBy>Блинова Вероника Павловна</cp:lastModifiedBy>
  <cp:revision>298</cp:revision>
  <cp:lastPrinted>2025-11-14T08:13:19Z</cp:lastPrinted>
  <dcterms:created xsi:type="dcterms:W3CDTF">2024-12-01T12:36:01Z</dcterms:created>
  <dcterms:modified xsi:type="dcterms:W3CDTF">2026-04-30T11:18:10Z</dcterms:modified>
</cp:coreProperties>
</file>